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2"/>
  </p:notesMasterIdLst>
  <p:sldIdLst>
    <p:sldId id="256" r:id="rId2"/>
    <p:sldId id="301" r:id="rId3"/>
    <p:sldId id="302" r:id="rId4"/>
    <p:sldId id="442" r:id="rId5"/>
    <p:sldId id="443" r:id="rId6"/>
    <p:sldId id="445" r:id="rId7"/>
    <p:sldId id="444" r:id="rId8"/>
    <p:sldId id="448" r:id="rId9"/>
    <p:sldId id="441" r:id="rId10"/>
    <p:sldId id="303" r:id="rId11"/>
    <p:sldId id="440" r:id="rId12"/>
    <p:sldId id="257" r:id="rId13"/>
    <p:sldId id="266" r:id="rId14"/>
    <p:sldId id="309" r:id="rId15"/>
    <p:sldId id="310" r:id="rId16"/>
    <p:sldId id="413" r:id="rId17"/>
    <p:sldId id="439" r:id="rId18"/>
    <p:sldId id="414" r:id="rId19"/>
    <p:sldId id="415" r:id="rId20"/>
    <p:sldId id="446" r:id="rId21"/>
    <p:sldId id="449" r:id="rId22"/>
    <p:sldId id="451" r:id="rId23"/>
    <p:sldId id="452" r:id="rId24"/>
    <p:sldId id="450" r:id="rId25"/>
    <p:sldId id="447" r:id="rId26"/>
    <p:sldId id="416" r:id="rId27"/>
    <p:sldId id="453" r:id="rId28"/>
    <p:sldId id="454" r:id="rId29"/>
    <p:sldId id="417" r:id="rId30"/>
    <p:sldId id="418" r:id="rId31"/>
    <p:sldId id="455" r:id="rId32"/>
    <p:sldId id="456" r:id="rId33"/>
    <p:sldId id="419" r:id="rId34"/>
    <p:sldId id="457" r:id="rId35"/>
    <p:sldId id="458" r:id="rId36"/>
    <p:sldId id="459" r:id="rId37"/>
    <p:sldId id="460" r:id="rId38"/>
    <p:sldId id="461" r:id="rId39"/>
    <p:sldId id="462" r:id="rId40"/>
    <p:sldId id="463" r:id="rId41"/>
    <p:sldId id="420" r:id="rId42"/>
    <p:sldId id="464" r:id="rId43"/>
    <p:sldId id="466" r:id="rId44"/>
    <p:sldId id="421" r:id="rId45"/>
    <p:sldId id="467" r:id="rId46"/>
    <p:sldId id="468" r:id="rId47"/>
    <p:sldId id="469" r:id="rId48"/>
    <p:sldId id="470" r:id="rId49"/>
    <p:sldId id="422" r:id="rId50"/>
    <p:sldId id="472" r:id="rId51"/>
    <p:sldId id="471" r:id="rId52"/>
    <p:sldId id="476" r:id="rId53"/>
    <p:sldId id="423" r:id="rId54"/>
    <p:sldId id="473" r:id="rId55"/>
    <p:sldId id="424" r:id="rId56"/>
    <p:sldId id="425" r:id="rId57"/>
    <p:sldId id="475" r:id="rId58"/>
    <p:sldId id="474" r:id="rId59"/>
    <p:sldId id="308" r:id="rId60"/>
    <p:sldId id="258" r:id="rId61"/>
    <p:sldId id="311" r:id="rId62"/>
    <p:sldId id="312" r:id="rId63"/>
    <p:sldId id="260" r:id="rId64"/>
    <p:sldId id="313" r:id="rId65"/>
    <p:sldId id="477" r:id="rId66"/>
    <p:sldId id="481" r:id="rId67"/>
    <p:sldId id="479" r:id="rId68"/>
    <p:sldId id="478" r:id="rId69"/>
    <p:sldId id="427" r:id="rId70"/>
    <p:sldId id="412" r:id="rId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ohn" initials="CB" lastIdx="1" clrIdx="0">
    <p:extLst>
      <p:ext uri="{19B8F6BF-5375-455C-9EA6-DF929625EA0E}">
        <p15:presenceInfo xmlns:p15="http://schemas.microsoft.com/office/powerpoint/2012/main" userId="S::cbohn2@unl.edu::8846c46b-5589-4bfa-9ce6-d52aec7c255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A00"/>
    <a:srgbClr val="FECC1F"/>
    <a:srgbClr val="FFFF00"/>
    <a:srgbClr val="FDD354"/>
    <a:srgbClr val="3FFF3F"/>
    <a:srgbClr val="00FF00"/>
    <a:srgbClr val="5B9BD5"/>
    <a:srgbClr val="C00000"/>
    <a:srgbClr val="385723"/>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08" autoAdjust="0"/>
    <p:restoredTop sz="74219" autoAdjust="0"/>
  </p:normalViewPr>
  <p:slideViewPr>
    <p:cSldViewPr snapToGrid="0">
      <p:cViewPr varScale="1">
        <p:scale>
          <a:sx n="110" d="100"/>
          <a:sy n="110" d="100"/>
        </p:scale>
        <p:origin x="400" y="18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5/29/21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8080 had 3500 transistors. 8086 had 29000 transistors. Modern x86 processors have more than 10x transistor count than original 8086.</a:t>
            </a:r>
          </a:p>
          <a:p>
            <a:endParaRPr lang="en-US" dirty="0"/>
          </a:p>
          <a:p>
            <a:r>
              <a:rPr lang="en-US" dirty="0"/>
              <a:t>Since memory caches now dominate the processor die, I’m not sure that the translation layer’s overhead is a significant factor anymore.</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11833670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Four 16-bit physical registers had 8-bit virtual registers so you could access the upper or lower byte</a:t>
            </a:r>
          </a:p>
          <a:p>
            <a:endParaRPr lang="en-US" dirty="0"/>
          </a:p>
          <a:p>
            <a:r>
              <a:rPr lang="en-US" dirty="0"/>
              <a:t>Original terminology:</a:t>
            </a:r>
          </a:p>
          <a:p>
            <a:r>
              <a:rPr lang="en-US" dirty="0"/>
              <a:t>%ax was the accumulator</a:t>
            </a:r>
          </a:p>
          <a:p>
            <a:r>
              <a:rPr lang="en-US" dirty="0"/>
              <a:t>%cx was the counter</a:t>
            </a:r>
          </a:p>
          <a:p>
            <a:r>
              <a:rPr lang="en-US" dirty="0"/>
              <a:t>%dx was for data</a:t>
            </a:r>
          </a:p>
          <a:p>
            <a:r>
              <a:rPr lang="en-US" dirty="0"/>
              <a:t>%bx was for a data structure’s base address</a:t>
            </a:r>
          </a:p>
          <a:p>
            <a:r>
              <a:rPr lang="en-US" dirty="0"/>
              <a:t>%</a:t>
            </a:r>
            <a:r>
              <a:rPr lang="en-US" dirty="0" err="1"/>
              <a:t>si</a:t>
            </a:r>
            <a:r>
              <a:rPr lang="en-US" dirty="0"/>
              <a:t> was for the source index</a:t>
            </a:r>
          </a:p>
          <a:p>
            <a:r>
              <a:rPr lang="en-US" dirty="0"/>
              <a:t>%di was for the destination index</a:t>
            </a:r>
          </a:p>
          <a:p>
            <a:r>
              <a:rPr lang="en-US" dirty="0"/>
              <a:t>%</a:t>
            </a:r>
            <a:r>
              <a:rPr lang="en-US" dirty="0" err="1"/>
              <a:t>sp</a:t>
            </a:r>
            <a:r>
              <a:rPr lang="en-US" dirty="0"/>
              <a:t> was (and is) the stack pointer</a:t>
            </a:r>
          </a:p>
          <a:p>
            <a:r>
              <a:rPr lang="en-US" dirty="0"/>
              <a:t>%bp was (and is) the base pointer aka frame pointer</a:t>
            </a:r>
          </a:p>
          <a:p>
            <a:endParaRPr lang="en-US" dirty="0"/>
          </a:p>
          <a:p>
            <a:r>
              <a:rPr lang="en-US" dirty="0"/>
              <a:t>Not shown: %</a:t>
            </a:r>
            <a:r>
              <a:rPr lang="en-US" dirty="0" err="1"/>
              <a:t>ip</a:t>
            </a:r>
            <a:r>
              <a:rPr lang="en-US" dirty="0"/>
              <a:t>, the instruction pointer</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922414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32-bit physical register had 16-bit virtual register for backwards </a:t>
            </a:r>
            <a:r>
              <a:rPr lang="en-US" dirty="0" err="1"/>
              <a:t>compatability</a:t>
            </a:r>
            <a:r>
              <a:rPr lang="en-US" dirty="0"/>
              <a:t>.</a:t>
            </a:r>
          </a:p>
          <a:p>
            <a:r>
              <a:rPr lang="en-US" dirty="0"/>
              <a:t>Nomenclature: %</a:t>
            </a:r>
            <a:r>
              <a:rPr lang="en-US" dirty="0" err="1"/>
              <a:t>eXX</a:t>
            </a:r>
            <a:r>
              <a:rPr lang="en-US" dirty="0"/>
              <a:t>, where the “e” is for “extended register”. Later we’ll see that the instructions carried a “l” suffix for “long word”.</a:t>
            </a:r>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21201227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shown: %rip, the instruction pointer</a:t>
            </a:r>
          </a:p>
          <a:p>
            <a:r>
              <a:rPr lang="en-US" dirty="0"/>
              <a:t>When AMD extended x86 to 64 bits, they increased the number of registers to 16.</a:t>
            </a:r>
          </a:p>
          <a:p>
            <a:endParaRPr lang="en-US" dirty="0"/>
          </a:p>
          <a:p>
            <a:r>
              <a:rPr lang="en-US" dirty="0"/>
              <a:t>Each 64-bit physical register has 32-bit (and 16-bit (and 8-bit)) virtual register for backwards compatibility. New registers also have virtual registers because instructions operating on 32-bit types (or 16- or 8-) expect an appropriately-sized register.</a:t>
            </a:r>
          </a:p>
          <a:p>
            <a:r>
              <a:rPr lang="en-US" dirty="0"/>
              <a:t>Here, the “r” prefix simply means “register”; the new instruction have a “q” suffix for “quad word”. The new virtual registers have suffixes to indicate their sizes (“d” for “double word”, “w” for “word”, and “b” for “byte”(AMD) or “l” for “lower byte”(Intel)).</a:t>
            </a:r>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9143511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you see here are:</a:t>
            </a:r>
          </a:p>
          <a:p>
            <a:pPr marL="228600" indent="-228600">
              <a:buAutoNum type="arabicParenR"/>
            </a:pPr>
            <a:r>
              <a:rPr lang="en-US" dirty="0"/>
              <a:t>On 32-bit machine, a long is 32 bits, but on 64-bit machine, a long is 64 bits</a:t>
            </a:r>
          </a:p>
          <a:p>
            <a:pPr marL="228600" indent="-228600">
              <a:buAutoNum type="arabicParenR"/>
            </a:pPr>
            <a:r>
              <a:rPr lang="en-US" dirty="0"/>
              <a:t>Effect of register count: IA32 passed function arguments on the stack, but x86-64 passes arguments in registers</a:t>
            </a:r>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3646407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20166801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click: point out operands (source, destination)</a:t>
            </a:r>
          </a:p>
          <a:p>
            <a:r>
              <a:rPr lang="en-US" dirty="0"/>
              <a:t>Second click: relevant registers and memory before instruction executes</a:t>
            </a:r>
          </a:p>
          <a:p>
            <a:r>
              <a:rPr lang="en-US" dirty="0"/>
              <a:t>Third click: show that %</a:t>
            </a:r>
            <a:r>
              <a:rPr lang="en-US" dirty="0" err="1"/>
              <a:t>rbx</a:t>
            </a:r>
            <a:r>
              <a:rPr lang="en-US" dirty="0"/>
              <a:t> contains a pointer</a:t>
            </a:r>
          </a:p>
          <a:p>
            <a:r>
              <a:rPr lang="en-US" dirty="0"/>
              <a:t>Fourth click: relevant memory after instruction executes</a:t>
            </a:r>
          </a:p>
          <a:p>
            <a:endParaRPr lang="en-US" dirty="0"/>
          </a:p>
          <a:p>
            <a:r>
              <a:rPr lang="en-US" dirty="0"/>
              <a:t>Notice also the `mov` register-to-register</a:t>
            </a:r>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26754409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Uses mov instead of add because compiler performs the addition at compile-time</a:t>
            </a:r>
          </a:p>
          <a:p>
            <a:r>
              <a:rPr lang="en-US" dirty="0"/>
              <a:t>Here we have `mov` immediate-to-memory instructions (using an addressing mode students haven’t seen yet)</a:t>
            </a:r>
          </a:p>
          <a:p>
            <a:r>
              <a:rPr lang="en-US" dirty="0" err="1"/>
              <a:t>movb</a:t>
            </a:r>
            <a:r>
              <a:rPr lang="en-US" dirty="0"/>
              <a:t>, </a:t>
            </a:r>
            <a:r>
              <a:rPr lang="en-US" dirty="0" err="1"/>
              <a:t>movw</a:t>
            </a:r>
            <a:r>
              <a:rPr lang="en-US" dirty="0"/>
              <a:t>, </a:t>
            </a:r>
            <a:r>
              <a:rPr lang="en-US" dirty="0" err="1"/>
              <a:t>movl</a:t>
            </a:r>
            <a:r>
              <a:rPr lang="en-US" dirty="0"/>
              <a:t>, </a:t>
            </a:r>
            <a:r>
              <a:rPr lang="en-US" dirty="0" err="1"/>
              <a:t>movq</a:t>
            </a:r>
            <a:endParaRPr lang="en-US" dirty="0"/>
          </a:p>
          <a:p>
            <a:endParaRPr lang="en-US" dirty="0"/>
          </a:p>
          <a:p>
            <a:r>
              <a:rPr lang="en-US" dirty="0"/>
              <a:t>Used -O0 because lines of code that provably have no effect on result are optimized-away at -</a:t>
            </a:r>
            <a:r>
              <a:rPr lang="en-US" dirty="0" err="1"/>
              <a:t>Og</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3129174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out the `mov` immediate-to-register instructions</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4203403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cwtl</a:t>
            </a:r>
            <a:r>
              <a:rPr lang="en-US" dirty="0"/>
              <a:t> = Convert signed Word to signed Long word</a:t>
            </a:r>
          </a:p>
          <a:p>
            <a:endParaRPr lang="en-US" dirty="0"/>
          </a:p>
          <a:p>
            <a:r>
              <a:rPr lang="en-US" dirty="0"/>
              <a:t>Incidentally, ARM handles the char case by doing a bitwise AND with 0xFF (thus eliminating the possible carry in bit8) and with </a:t>
            </a:r>
            <a:r>
              <a:rPr lang="en-US" dirty="0" err="1"/>
              <a:t>sxth</a:t>
            </a:r>
            <a:r>
              <a:rPr lang="en-US" dirty="0"/>
              <a:t> (Sign </a:t>
            </a:r>
            <a:r>
              <a:rPr lang="en-US" dirty="0" err="1"/>
              <a:t>eXTend</a:t>
            </a:r>
            <a:r>
              <a:rPr lang="en-US" dirty="0"/>
              <a:t> Halfword) which, like all other instructions, is 4 bytes.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2008567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40944307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should be pretty apparent that you cannot have an immediate value (i.e., a constant) as the destination</a:t>
            </a:r>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3408339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40860890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2, 4, 8 correspond to sizes of data types; there is dedicated hardware to perform this multiplication (left-shifting by 0, 1, 2, or 3) which is why other values are illegal.</a:t>
            </a:r>
          </a:p>
          <a:p>
            <a:endParaRPr lang="en-US" dirty="0"/>
          </a:p>
          <a:p>
            <a:r>
              <a:rPr lang="en-US" dirty="0"/>
              <a:t>For arrays of larger types (long double, or struct) then x86 does it the same way a “pure” RISC ISA would do it, with a separate instruction to compute the effective index:</a:t>
            </a:r>
          </a:p>
          <a:p>
            <a:r>
              <a:rPr lang="en-US" dirty="0" err="1"/>
              <a:t>salq</a:t>
            </a:r>
            <a:r>
              <a:rPr lang="en-US" dirty="0"/>
              <a:t> $4, %</a:t>
            </a:r>
            <a:r>
              <a:rPr lang="en-US" dirty="0" err="1"/>
              <a:t>rsi</a:t>
            </a:r>
            <a:endParaRPr lang="en-US" dirty="0"/>
          </a:p>
          <a:p>
            <a:r>
              <a:rPr lang="en-US" dirty="0"/>
              <a:t>… (%r13, %</a:t>
            </a:r>
            <a:r>
              <a:rPr lang="en-US" dirty="0" err="1"/>
              <a:t>rsi</a:t>
            </a:r>
            <a:r>
              <a:rPr lang="en-US" dirty="0"/>
              <a:t>) …</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2077813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0891466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3965171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19181670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Cannot move from memory to memory in one instruction</a:t>
            </a:r>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8238167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Displacement is 8 bytes because </a:t>
            </a:r>
            <a:r>
              <a:rPr lang="en-US" i="1" dirty="0" err="1"/>
              <a:t>i</a:t>
            </a:r>
            <a:r>
              <a:rPr lang="en-US" i="0" dirty="0"/>
              <a:t> occupies 8 bytes and we want </a:t>
            </a:r>
            <a:r>
              <a:rPr lang="en-US" i="1" dirty="0"/>
              <a:t>j</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38704713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37</a:t>
            </a:fld>
            <a:endParaRPr lang="en-US"/>
          </a:p>
        </p:txBody>
      </p:sp>
    </p:spTree>
    <p:extLst>
      <p:ext uri="{BB962C8B-B14F-4D97-AF65-F5344CB8AC3E}">
        <p14:creationId xmlns:p14="http://schemas.microsoft.com/office/powerpoint/2010/main" val="6291894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38</a:t>
            </a:fld>
            <a:endParaRPr lang="en-US"/>
          </a:p>
        </p:txBody>
      </p:sp>
    </p:spTree>
    <p:extLst>
      <p:ext uri="{BB962C8B-B14F-4D97-AF65-F5344CB8AC3E}">
        <p14:creationId xmlns:p14="http://schemas.microsoft.com/office/powerpoint/2010/main" val="1576447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Compiler Explorer (https://</a:t>
            </a:r>
            <a:r>
              <a:rPr lang="en-US" dirty="0" err="1"/>
              <a:t>godbolt.org</a:t>
            </a:r>
            <a:r>
              <a:rPr lang="en-US" dirty="0"/>
              <a:t>/) is a great place to demonstrate this – it provides color highlighting to match the assembly to the original C.</a:t>
            </a:r>
          </a:p>
          <a:p>
            <a:r>
              <a:rPr lang="en-US" dirty="0"/>
              <a:t>If you change the arguments to “-</a:t>
            </a:r>
            <a:r>
              <a:rPr lang="en-US" dirty="0" err="1"/>
              <a:t>Og</a:t>
            </a:r>
            <a:r>
              <a:rPr lang="en-US" dirty="0"/>
              <a:t> -c” and check “compile to binary” then you can also show the binary code</a:t>
            </a:r>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1394628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36089297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106859365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here the addresses increment by 8, as we’re showing the full long instead of byte-by-byte</a:t>
            </a:r>
          </a:p>
          <a:p>
            <a:endParaRPr lang="en-US" dirty="0"/>
          </a:p>
          <a:p>
            <a:r>
              <a:rPr lang="en-US" dirty="0"/>
              <a:t>Because of a convention we’ll discuss later, </a:t>
            </a:r>
            <a:r>
              <a:rPr lang="en-US" i="1" dirty="0"/>
              <a:t>p</a:t>
            </a:r>
            <a:r>
              <a:rPr lang="en-US" i="0" dirty="0"/>
              <a:t> and </a:t>
            </a:r>
            <a:r>
              <a:rPr lang="en-US" i="1" dirty="0"/>
              <a:t>q</a:t>
            </a:r>
            <a:r>
              <a:rPr lang="en-US" i="0" dirty="0"/>
              <a:t> must map to registers %</a:t>
            </a:r>
            <a:r>
              <a:rPr lang="en-US" i="0" dirty="0" err="1"/>
              <a:t>rdi</a:t>
            </a:r>
            <a:r>
              <a:rPr lang="en-US" i="0" dirty="0"/>
              <a:t> and %</a:t>
            </a:r>
            <a:r>
              <a:rPr lang="en-US" i="0" dirty="0" err="1"/>
              <a:t>rsi</a:t>
            </a:r>
            <a:r>
              <a:rPr lang="en-US" i="0" dirty="0"/>
              <a:t>.</a:t>
            </a:r>
            <a:br>
              <a:rPr lang="en-US" i="0" dirty="0"/>
            </a:br>
            <a:r>
              <a:rPr lang="en-US" i="0" dirty="0"/>
              <a:t>Because they’re pointers, they hold addresses</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41</a:t>
            </a:fld>
            <a:endParaRPr lang="en-US"/>
          </a:p>
        </p:txBody>
      </p:sp>
    </p:spTree>
    <p:extLst>
      <p:ext uri="{BB962C8B-B14F-4D97-AF65-F5344CB8AC3E}">
        <p14:creationId xmlns:p14="http://schemas.microsoft.com/office/powerpoint/2010/main" val="32493611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42</a:t>
            </a:fld>
            <a:endParaRPr lang="en-US"/>
          </a:p>
        </p:txBody>
      </p:sp>
    </p:spTree>
    <p:extLst>
      <p:ext uri="{BB962C8B-B14F-4D97-AF65-F5344CB8AC3E}">
        <p14:creationId xmlns:p14="http://schemas.microsoft.com/office/powerpoint/2010/main" val="19074222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43</a:t>
            </a:fld>
            <a:endParaRPr lang="en-US"/>
          </a:p>
        </p:txBody>
      </p:sp>
    </p:spTree>
    <p:extLst>
      <p:ext uri="{BB962C8B-B14F-4D97-AF65-F5344CB8AC3E}">
        <p14:creationId xmlns:p14="http://schemas.microsoft.com/office/powerpoint/2010/main" val="14254987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%r10 – register – value=0x200</a:t>
            </a:r>
          </a:p>
          <a:p>
            <a:r>
              <a:rPr lang="en-US" dirty="0"/>
              <a:t>0x210 – immediate value – value=0x210</a:t>
            </a:r>
          </a:p>
          <a:p>
            <a:r>
              <a:rPr lang="en-US" dirty="0"/>
              <a:t>(%r10) – address=0x200 – value=0xFFFF</a:t>
            </a:r>
          </a:p>
          <a:p>
            <a:r>
              <a:rPr lang="en-US" dirty="0"/>
              <a:t>8(%r10) – address=0x208 – value=0xC7</a:t>
            </a:r>
          </a:p>
          <a:p>
            <a:r>
              <a:rPr lang="en-US" dirty="0"/>
              <a:t>(%r10, %13, 4) – address=0x200+0x4*0x4=0x210 – value=0x23</a:t>
            </a:r>
          </a:p>
          <a:p>
            <a:r>
              <a:rPr lang="en-US" dirty="0"/>
              <a:t>0xF(%r10, %r11) – address=0xB+0x200+0x5=0x210 – value=0x23</a:t>
            </a:r>
          </a:p>
          <a:p>
            <a:r>
              <a:rPr lang="en-US" dirty="0"/>
              <a:t>16(%r10, %r11, 8) – address=0x10+0x200+0x1*0x8=0x220 -- value=0xABCD</a:t>
            </a:r>
          </a:p>
          <a:p>
            <a:r>
              <a:rPr lang="en-US" dirty="0"/>
              <a:t>-8(%r10, %r13, 4) – address=-8+0x200+0x4*0x4=0x208 – value=0xC7</a:t>
            </a:r>
          </a:p>
          <a:p>
            <a:r>
              <a:rPr lang="en-US" dirty="0"/>
              <a:t>0x20E(,%r12,2) – address=0x20E+0x5*0x2=0x218 – value=0x0</a:t>
            </a:r>
          </a:p>
          <a:p>
            <a:r>
              <a:rPr lang="en-US" dirty="0"/>
              <a:t>507(%r11, %r13) – address=0x1FB+0x1+0x4=0x200 – value=0xFFFF</a:t>
            </a:r>
          </a:p>
        </p:txBody>
      </p:sp>
      <p:sp>
        <p:nvSpPr>
          <p:cNvPr id="4" name="Slide Number Placeholder 3"/>
          <p:cNvSpPr>
            <a:spLocks noGrp="1"/>
          </p:cNvSpPr>
          <p:nvPr>
            <p:ph type="sldNum" sz="quarter" idx="5"/>
          </p:nvPr>
        </p:nvSpPr>
        <p:spPr/>
        <p:txBody>
          <a:bodyPr/>
          <a:lstStyle/>
          <a:p>
            <a:fld id="{B451C161-4068-4B77-B93E-241C90510927}" type="slidenum">
              <a:rPr lang="en-US" smtClean="0"/>
              <a:t>44</a:t>
            </a:fld>
            <a:endParaRPr lang="en-US"/>
          </a:p>
        </p:txBody>
      </p:sp>
    </p:spTree>
    <p:extLst>
      <p:ext uri="{BB962C8B-B14F-4D97-AF65-F5344CB8AC3E}">
        <p14:creationId xmlns:p14="http://schemas.microsoft.com/office/powerpoint/2010/main" val="29544607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B451C161-4068-4B77-B93E-241C90510927}" type="slidenum">
              <a:rPr lang="en-US" smtClean="0"/>
              <a:t>45</a:t>
            </a:fld>
            <a:endParaRPr lang="en-US"/>
          </a:p>
        </p:txBody>
      </p:sp>
    </p:spTree>
    <p:extLst>
      <p:ext uri="{BB962C8B-B14F-4D97-AF65-F5344CB8AC3E}">
        <p14:creationId xmlns:p14="http://schemas.microsoft.com/office/powerpoint/2010/main" val="14491738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Allocate space on the stack for the string</a:t>
            </a:r>
          </a:p>
          <a:p>
            <a:pPr marL="228600" indent="-228600">
              <a:buAutoNum type="arabicPeriod"/>
            </a:pPr>
            <a:r>
              <a:rPr lang="en-US" dirty="0"/>
              <a:t>Start populating the string (it is a bit odd, don’t you think, that it’s putting a quadword on a 2-byte boundary instead of an 8-byte boundary – clang on Mac sensibly places it on an 8-byte boundary, offsetting from frame pointer)</a:t>
            </a:r>
          </a:p>
          <a:p>
            <a:pPr marL="228600" indent="-228600">
              <a:buAutoNum type="arabicPeriod"/>
            </a:pPr>
            <a:r>
              <a:rPr lang="en-US" dirty="0"/>
              <a:t>Continue populating the string</a:t>
            </a:r>
          </a:p>
          <a:p>
            <a:pPr marL="228600" indent="-228600">
              <a:buAutoNum type="arabicPeriod"/>
            </a:pPr>
            <a:r>
              <a:rPr lang="en-US" dirty="0"/>
              <a:t>Finish populating the string</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46</a:t>
            </a:fld>
            <a:endParaRPr lang="en-US"/>
          </a:p>
        </p:txBody>
      </p:sp>
    </p:spTree>
    <p:extLst>
      <p:ext uri="{BB962C8B-B14F-4D97-AF65-F5344CB8AC3E}">
        <p14:creationId xmlns:p14="http://schemas.microsoft.com/office/powerpoint/2010/main" val="32736418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err="1"/>
              <a:t>leaq</a:t>
            </a:r>
            <a:r>
              <a:rPr lang="en-US" dirty="0"/>
              <a:t> calculated the address 2 bytes after %</a:t>
            </a:r>
            <a:r>
              <a:rPr lang="en-US" dirty="0" err="1"/>
              <a:t>rsp</a:t>
            </a:r>
            <a:r>
              <a:rPr lang="en-US" dirty="0"/>
              <a:t> and placed that address in %</a:t>
            </a:r>
            <a:r>
              <a:rPr lang="en-US" dirty="0" err="1"/>
              <a:t>rdi</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30822848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Both mov &amp; lea calculate a pointer. mov uses the pointer to access memory. lea saves the pointer itself to a register.</a:t>
            </a:r>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40318715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17283572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10063715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15339375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division, the dividend is an </a:t>
            </a:r>
            <a:r>
              <a:rPr lang="en-US" dirty="0" err="1"/>
              <a:t>octaword</a:t>
            </a:r>
            <a:r>
              <a:rPr lang="en-US" dirty="0"/>
              <a:t> in %</a:t>
            </a:r>
            <a:r>
              <a:rPr lang="en-US" dirty="0" err="1"/>
              <a:t>rdx</a:t>
            </a:r>
            <a:r>
              <a:rPr lang="en-US" dirty="0"/>
              <a:t>:%</a:t>
            </a:r>
            <a:r>
              <a:rPr lang="en-US" dirty="0" err="1"/>
              <a:t>rax</a:t>
            </a:r>
            <a:r>
              <a:rPr lang="en-US" dirty="0"/>
              <a:t>. The divisor is in </a:t>
            </a:r>
            <a:r>
              <a:rPr lang="en-US" i="1" dirty="0" err="1"/>
              <a:t>src</a:t>
            </a:r>
            <a:r>
              <a:rPr lang="en-US" i="0" dirty="0"/>
              <a:t>. The quotient is placed in %</a:t>
            </a:r>
            <a:r>
              <a:rPr lang="en-US" i="0" dirty="0" err="1"/>
              <a:t>rax</a:t>
            </a:r>
            <a:r>
              <a:rPr lang="en-US" i="0" dirty="0"/>
              <a:t>, and the remainder is placed in %</a:t>
            </a:r>
            <a:r>
              <a:rPr lang="en-US" i="0" dirty="0" err="1"/>
              <a:t>rdx</a:t>
            </a:r>
            <a:r>
              <a:rPr lang="en-US" i="0" dirty="0"/>
              <a:t>.</a:t>
            </a:r>
          </a:p>
          <a:p>
            <a:endParaRPr lang="en-US" i="0" dirty="0"/>
          </a:p>
        </p:txBody>
      </p:sp>
      <p:sp>
        <p:nvSpPr>
          <p:cNvPr id="4" name="Slide Number Placeholder 3"/>
          <p:cNvSpPr>
            <a:spLocks noGrp="1"/>
          </p:cNvSpPr>
          <p:nvPr>
            <p:ph type="sldNum" sz="quarter" idx="5"/>
          </p:nvPr>
        </p:nvSpPr>
        <p:spPr/>
        <p:txBody>
          <a:bodyPr/>
          <a:lstStyle/>
          <a:p>
            <a:fld id="{B451C161-4068-4B77-B93E-241C90510927}" type="slidenum">
              <a:rPr lang="en-US" smtClean="0"/>
              <a:t>51</a:t>
            </a:fld>
            <a:endParaRPr lang="en-US"/>
          </a:p>
        </p:txBody>
      </p:sp>
    </p:spTree>
    <p:extLst>
      <p:ext uri="{BB962C8B-B14F-4D97-AF65-F5344CB8AC3E}">
        <p14:creationId xmlns:p14="http://schemas.microsoft.com/office/powerpoint/2010/main" val="39553415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Note that division is computationally expensive, and the compiler will try very hard not to call </a:t>
            </a:r>
            <a:r>
              <a:rPr lang="en-US" i="0" dirty="0" err="1"/>
              <a:t>idivq</a:t>
            </a:r>
            <a:r>
              <a:rPr lang="en-US" i="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From lab 5 starter code</a:t>
            </a:r>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52</a:t>
            </a:fld>
            <a:endParaRPr lang="en-US"/>
          </a:p>
        </p:txBody>
      </p:sp>
    </p:spTree>
    <p:extLst>
      <p:ext uri="{BB962C8B-B14F-4D97-AF65-F5344CB8AC3E}">
        <p14:creationId xmlns:p14="http://schemas.microsoft.com/office/powerpoint/2010/main" val="19477960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53</a:t>
            </a:fld>
            <a:endParaRPr lang="en-US"/>
          </a:p>
        </p:txBody>
      </p:sp>
    </p:spTree>
    <p:extLst>
      <p:ext uri="{BB962C8B-B14F-4D97-AF65-F5344CB8AC3E}">
        <p14:creationId xmlns:p14="http://schemas.microsoft.com/office/powerpoint/2010/main" val="10630020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54</a:t>
            </a:fld>
            <a:endParaRPr lang="en-US"/>
          </a:p>
        </p:txBody>
      </p:sp>
    </p:spTree>
    <p:extLst>
      <p:ext uri="{BB962C8B-B14F-4D97-AF65-F5344CB8AC3E}">
        <p14:creationId xmlns:p14="http://schemas.microsoft.com/office/powerpoint/2010/main" val="337104199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55</a:t>
            </a:fld>
            <a:endParaRPr lang="en-US"/>
          </a:p>
        </p:txBody>
      </p:sp>
    </p:spTree>
    <p:extLst>
      <p:ext uri="{BB962C8B-B14F-4D97-AF65-F5344CB8AC3E}">
        <p14:creationId xmlns:p14="http://schemas.microsoft.com/office/powerpoint/2010/main" val="266515851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56</a:t>
            </a:fld>
            <a:endParaRPr lang="en-US"/>
          </a:p>
        </p:txBody>
      </p:sp>
    </p:spTree>
    <p:extLst>
      <p:ext uri="{BB962C8B-B14F-4D97-AF65-F5344CB8AC3E}">
        <p14:creationId xmlns:p14="http://schemas.microsoft.com/office/powerpoint/2010/main" val="497248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57</a:t>
            </a:fld>
            <a:endParaRPr lang="en-US"/>
          </a:p>
        </p:txBody>
      </p:sp>
    </p:spTree>
    <p:extLst>
      <p:ext uri="{BB962C8B-B14F-4D97-AF65-F5344CB8AC3E}">
        <p14:creationId xmlns:p14="http://schemas.microsoft.com/office/powerpoint/2010/main" val="38780336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t>addq</a:t>
            </a:r>
            <a:r>
              <a:rPr lang="en-US" sz="1200" dirty="0"/>
              <a:t> %r11, (%r10) – 0x10000 stored in memory address 0x200</a:t>
            </a:r>
          </a:p>
          <a:p>
            <a:r>
              <a:rPr lang="en-US" sz="1200" dirty="0" err="1"/>
              <a:t>subq</a:t>
            </a:r>
            <a:r>
              <a:rPr lang="en-US" sz="1200" dirty="0"/>
              <a:t> 0x18(%r10), %r11 – 0xFFFFFFFFFFFFFFFF stored in register %r11 (0xFF…FF = -0x1)</a:t>
            </a:r>
          </a:p>
          <a:p>
            <a:r>
              <a:rPr lang="en-US" sz="1200" dirty="0" err="1"/>
              <a:t>incq</a:t>
            </a:r>
            <a:r>
              <a:rPr lang="en-US" sz="1200" dirty="0"/>
              <a:t> 16(%r10) – 0x24 stored in memory address 0x210</a:t>
            </a:r>
          </a:p>
          <a:p>
            <a:r>
              <a:rPr lang="en-US" dirty="0" err="1"/>
              <a:t>decq</a:t>
            </a:r>
            <a:r>
              <a:rPr lang="en-US" dirty="0"/>
              <a:t> %r12 – 0x4 stored in register %r12</a:t>
            </a:r>
          </a:p>
          <a:p>
            <a:r>
              <a:rPr lang="en-US" dirty="0" err="1"/>
              <a:t>imulq</a:t>
            </a:r>
            <a:r>
              <a:rPr lang="en-US" dirty="0"/>
              <a:t> $8, (%</a:t>
            </a:r>
            <a:r>
              <a:rPr lang="en-US" dirty="0" err="1"/>
              <a:t>rax</a:t>
            </a:r>
            <a:r>
              <a:rPr lang="en-US" dirty="0"/>
              <a:t>, %r13, 4) – 0x55E68 stored in memory address 0x220 (0b1010 1101 1100 1101 &lt;&lt; 3)</a:t>
            </a:r>
          </a:p>
          <a:p>
            <a:r>
              <a:rPr lang="en-US" dirty="0" err="1"/>
              <a:t>sarb</a:t>
            </a:r>
            <a:r>
              <a:rPr lang="en-US" dirty="0"/>
              <a:t> $2, 8(%r10) – 0xE3 stored in memory address 0x208 (operating on one byte)</a:t>
            </a:r>
          </a:p>
          <a:p>
            <a:r>
              <a:rPr lang="en-US" dirty="0" err="1"/>
              <a:t>shrb</a:t>
            </a:r>
            <a:r>
              <a:rPr lang="en-US" dirty="0"/>
              <a:t> $2, 8(%r10) – assuming no reset of the destination’s value, 0x71 stored in memory address 0x208</a:t>
            </a:r>
          </a:p>
          <a:p>
            <a:r>
              <a:rPr lang="en-US" dirty="0" err="1"/>
              <a:t>leaq</a:t>
            </a:r>
            <a:r>
              <a:rPr lang="en-US" dirty="0"/>
              <a:t> (%r13, %r10), %r11 – 0x204 stored in register %r11</a:t>
            </a:r>
          </a:p>
        </p:txBody>
      </p:sp>
      <p:sp>
        <p:nvSpPr>
          <p:cNvPr id="4" name="Slide Number Placeholder 3"/>
          <p:cNvSpPr>
            <a:spLocks noGrp="1"/>
          </p:cNvSpPr>
          <p:nvPr>
            <p:ph type="sldNum" sz="quarter" idx="5"/>
          </p:nvPr>
        </p:nvSpPr>
        <p:spPr/>
        <p:txBody>
          <a:bodyPr/>
          <a:lstStyle/>
          <a:p>
            <a:fld id="{B451C161-4068-4B77-B93E-241C90510927}" type="slidenum">
              <a:rPr lang="en-US" smtClean="0"/>
              <a:t>58</a:t>
            </a:fld>
            <a:endParaRPr lang="en-US"/>
          </a:p>
        </p:txBody>
      </p:sp>
    </p:spTree>
    <p:extLst>
      <p:ext uri="{BB962C8B-B14F-4D97-AF65-F5344CB8AC3E}">
        <p14:creationId xmlns:p14="http://schemas.microsoft.com/office/powerpoint/2010/main" val="32209294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33486643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a:t>
            </a:r>
            <a:r>
              <a:rPr lang="en-US" b="1" i="1" dirty="0"/>
              <a:t>only</a:t>
            </a:r>
            <a:r>
              <a:rPr lang="en-US" b="0" i="0" dirty="0"/>
              <a:t> instructions that can access memory. (Besides </a:t>
            </a:r>
            <a:r>
              <a:rPr lang="en-US" b="0" i="0" dirty="0" err="1"/>
              <a:t>ldp</a:t>
            </a:r>
            <a:r>
              <a:rPr lang="en-US" b="0" i="0" dirty="0"/>
              <a:t>, </a:t>
            </a:r>
            <a:r>
              <a:rPr lang="en-US" b="0" i="0" dirty="0" err="1"/>
              <a:t>stp</a:t>
            </a:r>
            <a:r>
              <a:rPr lang="en-US" b="0" i="0" dirty="0"/>
              <a:t>, push, pop.)</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63</a:t>
            </a:fld>
            <a:endParaRPr lang="en-US"/>
          </a:p>
        </p:txBody>
      </p:sp>
    </p:spTree>
    <p:extLst>
      <p:ext uri="{BB962C8B-B14F-4D97-AF65-F5344CB8AC3E}">
        <p14:creationId xmlns:p14="http://schemas.microsoft.com/office/powerpoint/2010/main" val="48599626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Division does not compute the remainder</a:t>
            </a:r>
          </a:p>
        </p:txBody>
      </p:sp>
      <p:sp>
        <p:nvSpPr>
          <p:cNvPr id="4" name="Slide Number Placeholder 3"/>
          <p:cNvSpPr>
            <a:spLocks noGrp="1"/>
          </p:cNvSpPr>
          <p:nvPr>
            <p:ph type="sldNum" sz="quarter" idx="5"/>
          </p:nvPr>
        </p:nvSpPr>
        <p:spPr/>
        <p:txBody>
          <a:bodyPr/>
          <a:lstStyle/>
          <a:p>
            <a:fld id="{B451C161-4068-4B77-B93E-241C90510927}" type="slidenum">
              <a:rPr lang="en-US" smtClean="0"/>
              <a:t>65</a:t>
            </a:fld>
            <a:endParaRPr lang="en-US"/>
          </a:p>
        </p:txBody>
      </p:sp>
    </p:spTree>
    <p:extLst>
      <p:ext uri="{BB962C8B-B14F-4D97-AF65-F5344CB8AC3E}">
        <p14:creationId xmlns:p14="http://schemas.microsoft.com/office/powerpoint/2010/main" val="116029561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66</a:t>
            </a:fld>
            <a:endParaRPr lang="en-US"/>
          </a:p>
        </p:txBody>
      </p:sp>
    </p:spTree>
    <p:extLst>
      <p:ext uri="{BB962C8B-B14F-4D97-AF65-F5344CB8AC3E}">
        <p14:creationId xmlns:p14="http://schemas.microsoft.com/office/powerpoint/2010/main" val="5910118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67</a:t>
            </a:fld>
            <a:endParaRPr lang="en-US"/>
          </a:p>
        </p:txBody>
      </p:sp>
    </p:spTree>
    <p:extLst>
      <p:ext uri="{BB962C8B-B14F-4D97-AF65-F5344CB8AC3E}">
        <p14:creationId xmlns:p14="http://schemas.microsoft.com/office/powerpoint/2010/main" val="375056411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err="1"/>
              <a:t>orn</a:t>
            </a:r>
            <a:r>
              <a:rPr lang="en-US" i="0" dirty="0"/>
              <a:t> = bitwise NOR</a:t>
            </a:r>
          </a:p>
        </p:txBody>
      </p:sp>
      <p:sp>
        <p:nvSpPr>
          <p:cNvPr id="4" name="Slide Number Placeholder 3"/>
          <p:cNvSpPr>
            <a:spLocks noGrp="1"/>
          </p:cNvSpPr>
          <p:nvPr>
            <p:ph type="sldNum" sz="quarter" idx="5"/>
          </p:nvPr>
        </p:nvSpPr>
        <p:spPr/>
        <p:txBody>
          <a:bodyPr/>
          <a:lstStyle/>
          <a:p>
            <a:fld id="{B451C161-4068-4B77-B93E-241C90510927}" type="slidenum">
              <a:rPr lang="en-US" smtClean="0"/>
              <a:t>68</a:t>
            </a:fld>
            <a:endParaRPr lang="en-US"/>
          </a:p>
        </p:txBody>
      </p:sp>
    </p:spTree>
    <p:extLst>
      <p:ext uri="{BB962C8B-B14F-4D97-AF65-F5344CB8AC3E}">
        <p14:creationId xmlns:p14="http://schemas.microsoft.com/office/powerpoint/2010/main" val="361692212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69</a:t>
            </a:fld>
            <a:endParaRPr lang="en-US"/>
          </a:p>
        </p:txBody>
      </p:sp>
    </p:spTree>
    <p:extLst>
      <p:ext uri="{BB962C8B-B14F-4D97-AF65-F5344CB8AC3E}">
        <p14:creationId xmlns:p14="http://schemas.microsoft.com/office/powerpoint/2010/main" val="4262853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machine code, left column is instruction’s address in memory; subsequent bytes machine code.</a:t>
            </a:r>
          </a:p>
          <a:p>
            <a:endParaRPr lang="en-US" dirty="0"/>
          </a:p>
          <a:p>
            <a:r>
              <a:rPr lang="en-US" dirty="0"/>
              <a:t>For x86, Compiler Explorer generated byte-reversed integers, as expected, but not for A64. This could be because A64 is bi-endian (technically, though it defaults to little endian), or it could be because it’s isn’t actually getting disassembled code for non-x86 (I noticed that x86 has spaces between bytes like a disassembler produces, but ARM doesn’t)</a:t>
            </a:r>
          </a:p>
          <a:p>
            <a:endParaRPr lang="en-US" dirty="0"/>
          </a:p>
          <a:p>
            <a:r>
              <a:rPr lang="en-US" dirty="0"/>
              <a:t>Point out the difference between %</a:t>
            </a:r>
            <a:r>
              <a:rPr lang="en-US" dirty="0" err="1"/>
              <a:t>rax</a:t>
            </a:r>
            <a:r>
              <a:rPr lang="en-US" dirty="0"/>
              <a:t> for non-pointer variable and (%</a:t>
            </a:r>
            <a:r>
              <a:rPr lang="en-US" dirty="0" err="1"/>
              <a:t>rbx</a:t>
            </a:r>
            <a:r>
              <a:rPr lang="en-US" dirty="0"/>
              <a:t>) for pointer variable – or x0 and [x19]</a:t>
            </a:r>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3100284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3579771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“timeline” left-to-right is not to scale</a:t>
            </a:r>
          </a:p>
          <a:p>
            <a:endParaRPr lang="en-US" dirty="0"/>
          </a:p>
          <a:p>
            <a:r>
              <a:rPr lang="en-US" dirty="0"/>
              <a:t>DEC PDP-7: Unix originally written for PDP-7</a:t>
            </a:r>
          </a:p>
          <a:p>
            <a:r>
              <a:rPr lang="en-US" dirty="0"/>
              <a:t>DEC PDP-11: Rewrite of Unix in C, introduction of C</a:t>
            </a:r>
          </a:p>
          <a:p>
            <a:r>
              <a:rPr lang="en-US" dirty="0"/>
              <a:t>DEC VAX: ”Quintessential CISC Architecture”</a:t>
            </a:r>
          </a:p>
          <a:p>
            <a:r>
              <a:rPr lang="en-US" dirty="0"/>
              <a:t>DEC Alpha: High-performance RISC design; the Windows NT port to Alpha lit a fire under Intel.</a:t>
            </a:r>
          </a:p>
          <a:p>
            <a:endParaRPr lang="en-US" dirty="0"/>
          </a:p>
          <a:p>
            <a:r>
              <a:rPr lang="en-US" dirty="0"/>
              <a:t>Intel 4004: first microprocessor</a:t>
            </a:r>
          </a:p>
          <a:p>
            <a:r>
              <a:rPr lang="en-US" dirty="0"/>
              <a:t>Intel 8008: first 8-bit microprocessor (despite the 4004 being used, I’d argue that 4 bits is too small to be practical)</a:t>
            </a:r>
          </a:p>
          <a:p>
            <a:r>
              <a:rPr lang="en-US" dirty="0"/>
              <a:t>Intel 8080: was in the Altair 8800; “Micro-</a:t>
            </a:r>
            <a:r>
              <a:rPr lang="en-US" dirty="0" err="1"/>
              <a:t>Soft”’s</a:t>
            </a:r>
            <a:r>
              <a:rPr lang="en-US" dirty="0"/>
              <a:t> first product was the BASIC interpreter for the Altair 8800; I’d argue its more significant impact, as an ISA, was…</a:t>
            </a:r>
          </a:p>
          <a:p>
            <a:endParaRPr lang="en-US" dirty="0"/>
          </a:p>
          <a:p>
            <a:r>
              <a:rPr lang="en-US" dirty="0" err="1"/>
              <a:t>Zilog</a:t>
            </a:r>
            <a:r>
              <a:rPr lang="en-US" dirty="0"/>
              <a:t> Z80: I’d argue that the Z80 is part of the 8080 ISA family, as its ISA was an extension of the 8080 (and most people programming the Z80 used the 8080 assembler) – but I can’t *not* mention the Z80 – TRS-80, </a:t>
            </a:r>
            <a:r>
              <a:rPr lang="en-US" dirty="0" err="1"/>
              <a:t>Kaypro</a:t>
            </a:r>
            <a:r>
              <a:rPr lang="en-US" dirty="0"/>
              <a:t> II, scores of others (including my family’s first computers, the H89, the Big Board, and the Little Board). Along with the 6502, I’d argue that the Z80 made the microcomputer / home computer market. Still in use in embedded systems.</a:t>
            </a:r>
          </a:p>
          <a:p>
            <a:endParaRPr lang="en-US" dirty="0"/>
          </a:p>
          <a:p>
            <a:r>
              <a:rPr lang="en-US" dirty="0"/>
              <a:t>Intel x86: The 8086 was a 16-bit microprocessor that was (more or less) “assembly language compatible” with the 8080 (but not binary compatible; contrast with the 32-bit and 64-bit extensions to x86). Despite Z80 &amp; 6502 creating the market, x86 clearly won the market. Note that the IBM PC was originally intended to be a business machine (as were several of the Z80-based machines such as the </a:t>
            </a:r>
            <a:r>
              <a:rPr lang="en-US" dirty="0" err="1"/>
              <a:t>Kaypro</a:t>
            </a:r>
            <a:r>
              <a:rPr lang="en-US" dirty="0"/>
              <a:t> II and the Compaq Portable). Note also that what became the IBM PC was originally expected to have an 8-bit processor; Intel had to create the 8088 as an 8086 that worked on a motherboard that has an 8-bit bus.</a:t>
            </a:r>
          </a:p>
          <a:p>
            <a:endParaRPr lang="en-US" dirty="0"/>
          </a:p>
          <a:p>
            <a:r>
              <a:rPr lang="en-US" dirty="0"/>
              <a:t>Motorola 6800: Honestly, I can’t say that the 6800 itself was particularly significant, except that its ISA was (more or less) used in the…</a:t>
            </a:r>
          </a:p>
          <a:p>
            <a:endParaRPr lang="en-US" dirty="0"/>
          </a:p>
          <a:p>
            <a:r>
              <a:rPr lang="en-US" dirty="0"/>
              <a:t>MOS 6502: The 6502 is to the 6800 what the Z80 is to the 8080. They both were created by engineers who previously worked on the original and learned lessons from the experience, and improved on the original – and then sold their processor at a significantly reduced price. By making microprocessors as inexpensive as they did, computers became affordable for home use. The 6502 was used in the Apple II, the Commodore 64, and others).</a:t>
            </a:r>
          </a:p>
          <a:p>
            <a:endParaRPr lang="en-US" dirty="0"/>
          </a:p>
          <a:p>
            <a:r>
              <a:rPr lang="en-US" dirty="0"/>
              <a:t>Motorola 68k: Most notable for being used in the original Apple Macintosh, the Palm Pilot, and the Space Shuttle. Still in use in embedded systems.</a:t>
            </a:r>
          </a:p>
          <a:p>
            <a:endParaRPr lang="en-US" dirty="0"/>
          </a:p>
          <a:p>
            <a:r>
              <a:rPr lang="en-US" dirty="0"/>
              <a:t>IBM System/360: Definitely a powerhouse in industry, but if I had to justify it as “notable,” I’d say that it ran OS/360, whose development led to Fred Brooks writing </a:t>
            </a:r>
            <a:r>
              <a:rPr lang="en-US" i="1" dirty="0"/>
              <a:t>The Mythical Man-Month</a:t>
            </a:r>
            <a:r>
              <a:rPr lang="en-US" i="0" dirty="0"/>
              <a:t>.</a:t>
            </a:r>
          </a:p>
          <a:p>
            <a:endParaRPr lang="en-US" i="0" dirty="0"/>
          </a:p>
          <a:p>
            <a:r>
              <a:rPr lang="en-US" i="0" dirty="0"/>
              <a:t>Apple-IBM-Motorola PowerPC: RISC design that replaced the 68k in Macintosh</a:t>
            </a:r>
          </a:p>
          <a:p>
            <a:endParaRPr lang="en-US" i="0" dirty="0"/>
          </a:p>
          <a:p>
            <a:r>
              <a:rPr lang="en-US" i="0" dirty="0"/>
              <a:t>MIPS: One of the first research efforts that led to RISC designs; this ISA is notable for being used in Patterson &amp; Hennessey’s books to teach quantitative processor design.</a:t>
            </a:r>
          </a:p>
          <a:p>
            <a:endParaRPr lang="en-US" i="0" dirty="0"/>
          </a:p>
          <a:p>
            <a:r>
              <a:rPr lang="en-US" i="0" dirty="0"/>
              <a:t>[Acord RISC Machines / Advanced RISC Machines / ARM Holdings] ARM (including A32 &amp; A64): used in pretty much every smartphone today, also Raspberry Pi. And Apple’s replacement for x86 (which had replaced PowerPC) in Macintosh.</a:t>
            </a:r>
          </a:p>
          <a:p>
            <a:r>
              <a:rPr lang="en-US" i="0" dirty="0"/>
              <a:t>ARM Holdings Thumb (now known as T32): very popular in embedded microcontrollers, one of the two most common ISAs in hobby microcontroller boards.</a:t>
            </a:r>
            <a:br>
              <a:rPr lang="en-US" i="0" dirty="0"/>
            </a:br>
            <a:r>
              <a:rPr lang="en-US" i="0" dirty="0"/>
              <a:t>An interesting aspect of the ARM &amp; Thumb ISAs is that ARM Holdings doesn’t make any processors based on it; the design processor cores and then license the design to others, which is why you read about Qualcomm &amp; Broadcom processors.</a:t>
            </a:r>
          </a:p>
          <a:p>
            <a:endParaRPr lang="en-US" i="0" dirty="0"/>
          </a:p>
          <a:p>
            <a:r>
              <a:rPr lang="en-US" i="0" dirty="0"/>
              <a:t>[Atmel / Microchip Technology] AVR: very popular in embedded microcontrollers, the other of the two most common ISAs in hobby microcontroller boards.</a:t>
            </a:r>
          </a:p>
          <a:p>
            <a:endParaRPr lang="en-US" i="0" dirty="0"/>
          </a:p>
          <a:p>
            <a:r>
              <a:rPr lang="en-US" i="0" dirty="0"/>
              <a:t>Keep an eye on: [RISC-V Foundation / RISC-V International] RISC-V</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3879357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compact programs are very desirable when you have only a few kilobytes of memory.</a:t>
            </a:r>
          </a:p>
          <a:p>
            <a:r>
              <a:rPr lang="en-US" dirty="0"/>
              <a:t>(Even RISC ISAs use “program compression” in microcontrollers that allow some instructions to use 2 bytes and others 4.)</a:t>
            </a:r>
          </a:p>
          <a:p>
            <a:endParaRPr lang="en-US" dirty="0"/>
          </a:p>
          <a:p>
            <a:r>
              <a:rPr lang="en-US" dirty="0"/>
              <a:t>Many instructions access memory so programmers only need one instruction to act on values in memory, so few registers are needed.</a:t>
            </a:r>
          </a:p>
          <a:p>
            <a:r>
              <a:rPr lang="en-US" dirty="0"/>
              <a:t>Because there are few registers, many instructions must access memory.</a:t>
            </a:r>
          </a:p>
          <a:p>
            <a:endParaRPr lang="en-US" dirty="0"/>
          </a:p>
          <a:p>
            <a:r>
              <a:rPr lang="en-US" dirty="0"/>
              <a:t>Because there are few registers, the processor has a smaller footprint.</a:t>
            </a:r>
          </a:p>
          <a:p>
            <a:r>
              <a:rPr lang="en-US" dirty="0"/>
              <a:t>A smaller processor is cheaper and less prone to defects, and this can be achieved by having few registers.</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0853588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F74351-DC36-9E4A-A656-6ABE4AD632A7}" type="datetime1">
              <a:rPr lang="en-US" smtClean="0"/>
              <a:t>5/30/21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9100FA-E43E-5D43-80DD-92DF2F93F269}" type="datetime1">
              <a:rPr lang="en-US" smtClean="0"/>
              <a:t>5/30/21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ED6673C7-255B-F345-9AB7-941E075ECEA0}" type="datetime1">
              <a:rPr lang="en-US" smtClean="0"/>
              <a:t>5/30/21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AF0A01D-CF99-2F44-8437-2E6EE040BF3F}" type="datetime1">
              <a:rPr lang="en-US" smtClean="0"/>
              <a:t>5/30/21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3AD3FE7-E2CB-1645-AD06-D3A400E58391}" type="datetime1">
              <a:rPr lang="en-US" smtClean="0"/>
              <a:t>5/30/21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E7FB500-6134-6140-86E2-38660493C2A9}" type="datetime1">
              <a:rPr lang="en-US" smtClean="0"/>
              <a:t>5/30/21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382D3D-6B49-9D4E-9660-E8E0CD4F0D1E}" type="datetime1">
              <a:rPr lang="en-US" smtClean="0"/>
              <a:t>5/30/21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1EE086-718F-7A4A-A8F6-97331097908B}" type="datetime1">
              <a:rPr lang="en-US" smtClean="0"/>
              <a:t>5/30/21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2D1AF5-A7CC-F345-85E4-F2221D025F25}" type="datetime1">
              <a:rPr lang="en-US" smtClean="0"/>
              <a:t>5/30/21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1CEFC49E-D16C-E041-AAF4-58EE991B3FE9}" type="datetime1">
              <a:rPr lang="en-US" smtClean="0"/>
              <a:t>5/30/21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Assembly Language</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Layers of Abstraction</a:t>
            </a:r>
          </a:p>
        </p:txBody>
      </p:sp>
      <p:sp>
        <p:nvSpPr>
          <p:cNvPr id="42" name="Content Placeholder 41">
            <a:extLst>
              <a:ext uri="{FF2B5EF4-FFF2-40B4-BE49-F238E27FC236}">
                <a16:creationId xmlns:a16="http://schemas.microsoft.com/office/drawing/2014/main" id="{24C51EC4-2AC4-614B-8A55-428027E38624}"/>
              </a:ext>
            </a:extLst>
          </p:cNvPr>
          <p:cNvSpPr>
            <a:spLocks noGrp="1"/>
          </p:cNvSpPr>
          <p:nvPr>
            <p:ph idx="1"/>
          </p:nvPr>
        </p:nvSpPr>
        <p:spPr>
          <a:xfrm>
            <a:off x="838199" y="1825625"/>
            <a:ext cx="11213109" cy="4351338"/>
          </a:xfrm>
        </p:spPr>
        <p:txBody>
          <a:bodyPr/>
          <a:lstStyle/>
          <a:p>
            <a:r>
              <a:rPr lang="en-US" dirty="0"/>
              <a:t>High Level Language			– platform-independent</a:t>
            </a:r>
          </a:p>
          <a:p>
            <a:r>
              <a:rPr lang="en-US" dirty="0"/>
              <a:t>Assembly Language			– uses ISA-specific instructions</a:t>
            </a:r>
          </a:p>
          <a:p>
            <a:r>
              <a:rPr lang="en-US" dirty="0"/>
              <a:t>Machine Code				– byte-level encoding of assembly</a:t>
            </a:r>
            <a:br>
              <a:rPr lang="en-US" dirty="0"/>
            </a:br>
            <a:r>
              <a:rPr lang="en-US" dirty="0"/>
              <a:t>						    instructions, executed by processor</a:t>
            </a:r>
          </a:p>
          <a:p>
            <a:endParaRPr lang="en-US" dirty="0"/>
          </a:p>
          <a:p>
            <a:r>
              <a:rPr lang="en-US" dirty="0"/>
              <a:t>Instruction Set Architecture (ISA) 	– defines assembly instructions</a:t>
            </a:r>
            <a:br>
              <a:rPr lang="en-US" dirty="0"/>
            </a:br>
            <a:r>
              <a:rPr lang="en-US" dirty="0"/>
              <a:t>						    and their byte-level encoding</a:t>
            </a:r>
          </a:p>
          <a:p>
            <a:r>
              <a:rPr lang="en-US" dirty="0"/>
              <a:t>Microarchitecture			– hardware implementation of ISA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41" name="Group 40">
            <a:extLst>
              <a:ext uri="{FF2B5EF4-FFF2-40B4-BE49-F238E27FC236}">
                <a16:creationId xmlns:a16="http://schemas.microsoft.com/office/drawing/2014/main" id="{80535DDB-4B36-524E-8436-86B87523DA61}"/>
              </a:ext>
            </a:extLst>
          </p:cNvPr>
          <p:cNvGrpSpPr/>
          <p:nvPr/>
        </p:nvGrpSpPr>
        <p:grpSpPr>
          <a:xfrm>
            <a:off x="8774723" y="5586717"/>
            <a:ext cx="2414954" cy="679939"/>
            <a:chOff x="3094892" y="4314092"/>
            <a:chExt cx="2414954" cy="679939"/>
          </a:xfrm>
        </p:grpSpPr>
        <p:sp>
          <p:nvSpPr>
            <p:cNvPr id="8" name="Parallelogram 7">
              <a:extLst>
                <a:ext uri="{FF2B5EF4-FFF2-40B4-BE49-F238E27FC236}">
                  <a16:creationId xmlns:a16="http://schemas.microsoft.com/office/drawing/2014/main" id="{571E6519-CA81-574D-8D82-FAECB4F442E8}"/>
                </a:ext>
              </a:extLst>
            </p:cNvPr>
            <p:cNvSpPr/>
            <p:nvPr/>
          </p:nvSpPr>
          <p:spPr>
            <a:xfrm>
              <a:off x="3094892" y="4314092"/>
              <a:ext cx="2414954" cy="480646"/>
            </a:xfrm>
            <a:prstGeom prst="parallelogram">
              <a:avLst/>
            </a:prstGeom>
            <a:solidFill>
              <a:schemeClr val="tx1">
                <a:lumMod val="75000"/>
                <a:lumOff val="25000"/>
              </a:schemeClr>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Straight Connector 24">
              <a:extLst>
                <a:ext uri="{FF2B5EF4-FFF2-40B4-BE49-F238E27FC236}">
                  <a16:creationId xmlns:a16="http://schemas.microsoft.com/office/drawing/2014/main" id="{F97C6EEC-0BEF-5041-8A60-CBD7F639ED0E}"/>
                </a:ext>
              </a:extLst>
            </p:cNvPr>
            <p:cNvCxnSpPr/>
            <p:nvPr/>
          </p:nvCxnSpPr>
          <p:spPr>
            <a:xfrm>
              <a:off x="3094892"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2F7310-7CD4-4347-B451-0E018014CA1F}"/>
                </a:ext>
              </a:extLst>
            </p:cNvPr>
            <p:cNvCxnSpPr/>
            <p:nvPr/>
          </p:nvCxnSpPr>
          <p:spPr>
            <a:xfrm>
              <a:off x="3282461"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76910A6-022F-5744-B074-09E312876A6E}"/>
                </a:ext>
              </a:extLst>
            </p:cNvPr>
            <p:cNvCxnSpPr/>
            <p:nvPr/>
          </p:nvCxnSpPr>
          <p:spPr>
            <a:xfrm>
              <a:off x="3505199"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B5677AB-A91B-A041-9AAB-9761A5161339}"/>
                </a:ext>
              </a:extLst>
            </p:cNvPr>
            <p:cNvCxnSpPr/>
            <p:nvPr/>
          </p:nvCxnSpPr>
          <p:spPr>
            <a:xfrm>
              <a:off x="3692768"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CD2B458-719B-A745-9BB5-56D7ED16FDF9}"/>
                </a:ext>
              </a:extLst>
            </p:cNvPr>
            <p:cNvCxnSpPr/>
            <p:nvPr/>
          </p:nvCxnSpPr>
          <p:spPr>
            <a:xfrm>
              <a:off x="3915507"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6F882D4-A1CD-4C4B-BC53-78CDBBCBB457}"/>
                </a:ext>
              </a:extLst>
            </p:cNvPr>
            <p:cNvCxnSpPr/>
            <p:nvPr/>
          </p:nvCxnSpPr>
          <p:spPr>
            <a:xfrm>
              <a:off x="4103076"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9ABD062-A085-2A4B-94BF-00221283FABF}"/>
                </a:ext>
              </a:extLst>
            </p:cNvPr>
            <p:cNvCxnSpPr/>
            <p:nvPr/>
          </p:nvCxnSpPr>
          <p:spPr>
            <a:xfrm>
              <a:off x="4325814"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5609118-F199-9843-ADBE-EB00C72FDE1F}"/>
                </a:ext>
              </a:extLst>
            </p:cNvPr>
            <p:cNvCxnSpPr/>
            <p:nvPr/>
          </p:nvCxnSpPr>
          <p:spPr>
            <a:xfrm>
              <a:off x="4513383"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3E67C92-D851-3347-B6F7-86AF5D38322D}"/>
                </a:ext>
              </a:extLst>
            </p:cNvPr>
            <p:cNvCxnSpPr/>
            <p:nvPr/>
          </p:nvCxnSpPr>
          <p:spPr>
            <a:xfrm>
              <a:off x="4724400"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AFE1424-5BCA-1843-A12A-49EC214DBBB8}"/>
                </a:ext>
              </a:extLst>
            </p:cNvPr>
            <p:cNvCxnSpPr/>
            <p:nvPr/>
          </p:nvCxnSpPr>
          <p:spPr>
            <a:xfrm>
              <a:off x="4911969"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7D11378-5207-9845-9866-D15D626A8FFC}"/>
                </a:ext>
              </a:extLst>
            </p:cNvPr>
            <p:cNvCxnSpPr/>
            <p:nvPr/>
          </p:nvCxnSpPr>
          <p:spPr>
            <a:xfrm>
              <a:off x="5134707"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841EC82-2B32-E547-8BD6-4B629285866D}"/>
                </a:ext>
              </a:extLst>
            </p:cNvPr>
            <p:cNvCxnSpPr/>
            <p:nvPr/>
          </p:nvCxnSpPr>
          <p:spPr>
            <a:xfrm>
              <a:off x="5322276"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A924194-C35A-B749-8040-F78DA9860267}"/>
                </a:ext>
              </a:extLst>
            </p:cNvPr>
            <p:cNvCxnSpPr/>
            <p:nvPr/>
          </p:nvCxnSpPr>
          <p:spPr>
            <a:xfrm>
              <a:off x="5509846" y="4314092"/>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3C2BE93-01F2-5245-865F-E719D1C940A3}"/>
                </a:ext>
              </a:extLst>
            </p:cNvPr>
            <p:cNvCxnSpPr/>
            <p:nvPr/>
          </p:nvCxnSpPr>
          <p:spPr>
            <a:xfrm>
              <a:off x="5474676" y="4513385"/>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05169BA-BDAD-9640-A8FD-8F0EF087C8FB}"/>
                </a:ext>
              </a:extLst>
            </p:cNvPr>
            <p:cNvCxnSpPr/>
            <p:nvPr/>
          </p:nvCxnSpPr>
          <p:spPr>
            <a:xfrm>
              <a:off x="5427783" y="471267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07060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15FE1-DD0E-8C4D-BEA3-4523AF6C00E3}"/>
              </a:ext>
            </a:extLst>
          </p:cNvPr>
          <p:cNvSpPr>
            <a:spLocks noGrp="1"/>
          </p:cNvSpPr>
          <p:nvPr>
            <p:ph type="title"/>
          </p:nvPr>
        </p:nvSpPr>
        <p:spPr/>
        <p:txBody>
          <a:bodyPr/>
          <a:lstStyle/>
          <a:p>
            <a:r>
              <a:rPr lang="en-US" dirty="0"/>
              <a:t>Two Classes of ISAs</a:t>
            </a:r>
          </a:p>
        </p:txBody>
      </p:sp>
      <p:sp>
        <p:nvSpPr>
          <p:cNvPr id="3" name="Content Placeholder 2">
            <a:extLst>
              <a:ext uri="{FF2B5EF4-FFF2-40B4-BE49-F238E27FC236}">
                <a16:creationId xmlns:a16="http://schemas.microsoft.com/office/drawing/2014/main" id="{C4195F14-AE3B-8847-8F70-7812A168F17D}"/>
              </a:ext>
            </a:extLst>
          </p:cNvPr>
          <p:cNvSpPr>
            <a:spLocks noGrp="1"/>
          </p:cNvSpPr>
          <p:nvPr>
            <p:ph idx="1"/>
          </p:nvPr>
        </p:nvSpPr>
        <p:spPr/>
        <p:txBody>
          <a:bodyPr/>
          <a:lstStyle/>
          <a:p>
            <a:r>
              <a:rPr lang="en-US" dirty="0"/>
              <a:t>Complex Instruction Set Computer (CISC)</a:t>
            </a:r>
          </a:p>
          <a:p>
            <a:pPr lvl="1"/>
            <a:r>
              <a:rPr lang="en-US" dirty="0"/>
              <a:t>Driven by limitations of early computers</a:t>
            </a:r>
          </a:p>
          <a:p>
            <a:endParaRPr lang="en-US" dirty="0"/>
          </a:p>
          <a:p>
            <a:endParaRPr lang="en-US" dirty="0"/>
          </a:p>
          <a:p>
            <a:r>
              <a:rPr lang="en-US" dirty="0"/>
              <a:t>Reduced Instruction Set Computer (RISC)</a:t>
            </a:r>
          </a:p>
          <a:p>
            <a:pPr lvl="1"/>
            <a:r>
              <a:rPr lang="en-US" dirty="0"/>
              <a:t>Driven by advances in semiconductor technology</a:t>
            </a:r>
          </a:p>
        </p:txBody>
      </p:sp>
      <p:sp>
        <p:nvSpPr>
          <p:cNvPr id="4" name="Footer Placeholder 3">
            <a:extLst>
              <a:ext uri="{FF2B5EF4-FFF2-40B4-BE49-F238E27FC236}">
                <a16:creationId xmlns:a16="http://schemas.microsoft.com/office/drawing/2014/main" id="{D2D4601E-6FE4-E240-B035-579561DEA5AB}"/>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8C3C71AE-02AD-4B43-A15B-4B6157AEC338}"/>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6" name="Text Placeholder 5">
            <a:extLst>
              <a:ext uri="{FF2B5EF4-FFF2-40B4-BE49-F238E27FC236}">
                <a16:creationId xmlns:a16="http://schemas.microsoft.com/office/drawing/2014/main" id="{44F602E3-1F2C-C04E-BBA4-A7520F2CF56A}"/>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7427730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pPr lvl="1"/>
            <a:r>
              <a:rPr lang="en-US" dirty="0"/>
              <a:t>More compact</a:t>
            </a:r>
          </a:p>
          <a:p>
            <a:pPr lvl="1"/>
            <a:r>
              <a:rPr lang="en-US" dirty="0"/>
              <a:t>Optimizes memory usage</a:t>
            </a:r>
          </a:p>
          <a:p>
            <a:pPr lvl="1"/>
            <a:endParaRPr lang="en-US" dirty="0"/>
          </a:p>
          <a:p>
            <a:pPr lvl="1">
              <a:tabLst>
                <a:tab pos="4965700" algn="r"/>
              </a:tabLst>
            </a:pPr>
            <a:r>
              <a:rPr lang="en-US" dirty="0"/>
              <a:t>ret	1 byte</a:t>
            </a:r>
          </a:p>
          <a:p>
            <a:pPr lvl="1">
              <a:tabLst>
                <a:tab pos="4965700" algn="r"/>
              </a:tabLst>
            </a:pPr>
            <a:r>
              <a:rPr lang="en-US" dirty="0" err="1"/>
              <a:t>addq</a:t>
            </a:r>
            <a:r>
              <a:rPr lang="en-US" dirty="0"/>
              <a:t> %</a:t>
            </a:r>
            <a:r>
              <a:rPr lang="en-US" dirty="0" err="1"/>
              <a:t>rax</a:t>
            </a:r>
            <a:r>
              <a:rPr lang="en-US" dirty="0"/>
              <a:t>, %</a:t>
            </a:r>
            <a:r>
              <a:rPr lang="en-US" dirty="0" err="1"/>
              <a:t>rbx</a:t>
            </a:r>
            <a:r>
              <a:rPr lang="en-US" dirty="0"/>
              <a:t>	3 bytes</a:t>
            </a:r>
          </a:p>
          <a:p>
            <a:pPr lvl="1">
              <a:tabLst>
                <a:tab pos="4965700" algn="r"/>
              </a:tabLst>
            </a:pPr>
            <a:r>
              <a:rPr lang="en-US" dirty="0" err="1"/>
              <a:t>incq</a:t>
            </a:r>
            <a:r>
              <a:rPr lang="en-US" dirty="0"/>
              <a:t> %</a:t>
            </a:r>
            <a:r>
              <a:rPr lang="en-US" dirty="0" err="1"/>
              <a:t>rdi</a:t>
            </a:r>
            <a:r>
              <a:rPr lang="en-US" dirty="0"/>
              <a:t>	3 bytes</a:t>
            </a:r>
          </a:p>
          <a:p>
            <a:pPr lvl="1">
              <a:tabLst>
                <a:tab pos="4965700" algn="r"/>
              </a:tabLst>
            </a:pPr>
            <a:r>
              <a:rPr lang="en-US" dirty="0" err="1"/>
              <a:t>imulq</a:t>
            </a:r>
            <a:r>
              <a:rPr lang="en-US" dirty="0"/>
              <a:t> 9(%rdi,%rsi,8), %r10	6 bytes</a:t>
            </a:r>
          </a:p>
          <a:p>
            <a:pPr lvl="1">
              <a:tabLst>
                <a:tab pos="4965700" algn="r"/>
              </a:tabLst>
            </a:pPr>
            <a:r>
              <a:rPr lang="en-US" dirty="0" err="1"/>
              <a:t>blcfill</a:t>
            </a:r>
            <a:r>
              <a:rPr lang="en-US" dirty="0"/>
              <a:t> %r10,%r11	5 bytes</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a:xfrm>
            <a:off x="6172199" y="2505075"/>
            <a:ext cx="5357813" cy="3684588"/>
          </a:xfrm>
        </p:spPr>
        <p:txBody>
          <a:bodyPr>
            <a:normAutofit/>
          </a:bodyPr>
          <a:lstStyle/>
          <a:p>
            <a:r>
              <a:rPr lang="en-US" dirty="0"/>
              <a:t>Fixed-length instructions</a:t>
            </a:r>
          </a:p>
          <a:p>
            <a:pPr lvl="1"/>
            <a:r>
              <a:rPr lang="en-US" dirty="0"/>
              <a:t>Faster decoding – less logic required</a:t>
            </a:r>
          </a:p>
          <a:p>
            <a:pPr lvl="1"/>
            <a:r>
              <a:rPr lang="en-US" dirty="0"/>
              <a:t>Simplifies pre-fetching</a:t>
            </a:r>
          </a:p>
          <a:p>
            <a:pPr lvl="1"/>
            <a:endParaRPr lang="en-US" dirty="0"/>
          </a:p>
          <a:p>
            <a:pPr lvl="1">
              <a:tabLst>
                <a:tab pos="4965700" algn="r"/>
              </a:tabLst>
            </a:pPr>
            <a:r>
              <a:rPr lang="en-US" dirty="0"/>
              <a:t>ret	4 bytes</a:t>
            </a:r>
          </a:p>
          <a:p>
            <a:pPr lvl="1">
              <a:tabLst>
                <a:tab pos="4965700" algn="r"/>
              </a:tabLst>
            </a:pPr>
            <a:r>
              <a:rPr lang="en-US" dirty="0"/>
              <a:t>add x4, x5, x9	4 bytes</a:t>
            </a:r>
          </a:p>
          <a:p>
            <a:pPr lvl="1">
              <a:tabLst>
                <a:tab pos="4965700" algn="r"/>
              </a:tabLst>
            </a:pPr>
            <a:r>
              <a:rPr lang="en-US" dirty="0"/>
              <a:t>add x8, x8, 1	4 bytes</a:t>
            </a:r>
          </a:p>
          <a:p>
            <a:pPr lvl="1">
              <a:tabLst>
                <a:tab pos="4965700" algn="r"/>
              </a:tabLst>
            </a:pPr>
            <a:r>
              <a:rPr lang="en-US" dirty="0" err="1"/>
              <a:t>ldr</a:t>
            </a:r>
            <a:r>
              <a:rPr lang="en-US" dirty="0"/>
              <a:t> x7, [x15]	4 bytes</a:t>
            </a:r>
          </a:p>
          <a:p>
            <a:pPr lvl="1">
              <a:tabLst>
                <a:tab pos="4965700" algn="r"/>
              </a:tabLst>
            </a:pPr>
            <a:r>
              <a:rPr lang="en-US" dirty="0" err="1"/>
              <a:t>mul</a:t>
            </a:r>
            <a:r>
              <a:rPr lang="en-US" dirty="0"/>
              <a:t> x5, x7, x8	4 bytes</a:t>
            </a:r>
          </a:p>
          <a:p>
            <a:pPr lvl="1"/>
            <a:endParaRPr lang="en-US" dirty="0"/>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60645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r>
              <a:rPr lang="en-US" dirty="0"/>
              <a:t>Few general-purpose registers</a:t>
            </a:r>
          </a:p>
          <a:p>
            <a:pPr lvl="1"/>
            <a:r>
              <a:rPr lang="en-US" dirty="0"/>
              <a:t>Smaller processor</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pPr lvl="1"/>
            <a:r>
              <a:rPr lang="en-US" dirty="0"/>
              <a:t>Requires fewer memory accesses</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00549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r>
              <a:rPr lang="en-US" dirty="0"/>
              <a:t>Few general-purpose registers</a:t>
            </a:r>
          </a:p>
          <a:p>
            <a:r>
              <a:rPr lang="en-US" dirty="0"/>
              <a:t>Stack-intensive function calls</a:t>
            </a:r>
          </a:p>
          <a:p>
            <a:pPr lvl="1"/>
            <a:r>
              <a:rPr lang="en-US" dirty="0"/>
              <a:t>Save registers to stack</a:t>
            </a:r>
          </a:p>
          <a:p>
            <a:pPr lvl="1"/>
            <a:r>
              <a:rPr lang="en-US" dirty="0"/>
              <a:t>Place return address on stack</a:t>
            </a:r>
          </a:p>
          <a:p>
            <a:pPr lvl="1"/>
            <a:r>
              <a:rPr lang="en-US" dirty="0"/>
              <a:t>Place arguments on stack</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r>
              <a:rPr lang="en-US" dirty="0"/>
              <a:t>Register-intensive function calls</a:t>
            </a:r>
          </a:p>
          <a:p>
            <a:pPr lvl="1"/>
            <a:r>
              <a:rPr lang="en-US" dirty="0"/>
              <a:t>Save registers to stack</a:t>
            </a:r>
          </a:p>
          <a:p>
            <a:pPr lvl="1"/>
            <a:r>
              <a:rPr lang="en-US" dirty="0"/>
              <a:t>Place return address in register</a:t>
            </a:r>
          </a:p>
          <a:p>
            <a:pPr lvl="1"/>
            <a:r>
              <a:rPr lang="en-US" dirty="0"/>
              <a:t>Place arguments in registers</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14</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798036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5"/>
            <a:ext cx="5157787" cy="3926897"/>
          </a:xfrm>
        </p:spPr>
        <p:txBody>
          <a:bodyPr>
            <a:normAutofit/>
          </a:bodyPr>
          <a:lstStyle/>
          <a:p>
            <a:r>
              <a:rPr lang="en-US" dirty="0"/>
              <a:t>Variable-length instructions</a:t>
            </a:r>
          </a:p>
          <a:p>
            <a:r>
              <a:rPr lang="en-US" dirty="0"/>
              <a:t>Few general-purpose registers</a:t>
            </a:r>
          </a:p>
          <a:p>
            <a:r>
              <a:rPr lang="en-US" dirty="0"/>
              <a:t>Stack-intensive function calls</a:t>
            </a:r>
          </a:p>
          <a:p>
            <a:r>
              <a:rPr lang="en-US" dirty="0"/>
              <a:t>Arithmetic accesses memory</a:t>
            </a:r>
          </a:p>
          <a:p>
            <a:pPr lvl="1"/>
            <a:r>
              <a:rPr lang="en-US" dirty="0"/>
              <a:t>Necessary due to shortage of general-purpose registers</a:t>
            </a:r>
          </a:p>
          <a:p>
            <a:pPr lvl="1"/>
            <a:r>
              <a:rPr lang="en-US" dirty="0"/>
              <a:t>Programmer-friendly</a:t>
            </a:r>
          </a:p>
          <a:p>
            <a:pPr lvl="1"/>
            <a:r>
              <a:rPr lang="en-US" dirty="0"/>
              <a:t>Requires multiple calculations to complete instruction</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r>
              <a:rPr lang="en-US" dirty="0"/>
              <a:t>Register-intensive function calls</a:t>
            </a:r>
          </a:p>
          <a:p>
            <a:r>
              <a:rPr lang="en-US" dirty="0"/>
              <a:t>Only load/store access memory</a:t>
            </a:r>
          </a:p>
          <a:p>
            <a:pPr lvl="1"/>
            <a:r>
              <a:rPr lang="en-US" dirty="0"/>
              <a:t>Simplifies instructions – only one calculation per instruction</a:t>
            </a:r>
          </a:p>
          <a:p>
            <a:pPr lvl="1"/>
            <a:r>
              <a:rPr lang="en-US" dirty="0"/>
              <a:t>Assumes compiler will generate assembly code</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15</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8132770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Notable CISC, RISC ISAs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TextBox 1">
            <a:extLst>
              <a:ext uri="{FF2B5EF4-FFF2-40B4-BE49-F238E27FC236}">
                <a16:creationId xmlns:a16="http://schemas.microsoft.com/office/drawing/2014/main" id="{F675FFD2-9FD5-2D46-9B58-DBA2640F8B63}"/>
              </a:ext>
            </a:extLst>
          </p:cNvPr>
          <p:cNvSpPr txBox="1"/>
          <p:nvPr/>
        </p:nvSpPr>
        <p:spPr>
          <a:xfrm>
            <a:off x="3012526" y="1844660"/>
            <a:ext cx="745269" cy="369332"/>
          </a:xfrm>
          <a:prstGeom prst="rect">
            <a:avLst/>
          </a:prstGeom>
          <a:noFill/>
        </p:spPr>
        <p:txBody>
          <a:bodyPr wrap="none" rtlCol="0">
            <a:spAutoFit/>
          </a:bodyPr>
          <a:lstStyle/>
          <a:p>
            <a:r>
              <a:rPr lang="en-US" dirty="0"/>
              <a:t>PDP-7</a:t>
            </a:r>
          </a:p>
        </p:txBody>
      </p:sp>
      <p:sp>
        <p:nvSpPr>
          <p:cNvPr id="8" name="TextBox 7">
            <a:extLst>
              <a:ext uri="{FF2B5EF4-FFF2-40B4-BE49-F238E27FC236}">
                <a16:creationId xmlns:a16="http://schemas.microsoft.com/office/drawing/2014/main" id="{57270323-A465-0749-B0FB-FA5613163A85}"/>
              </a:ext>
            </a:extLst>
          </p:cNvPr>
          <p:cNvSpPr txBox="1"/>
          <p:nvPr/>
        </p:nvSpPr>
        <p:spPr>
          <a:xfrm>
            <a:off x="4196383" y="1844660"/>
            <a:ext cx="862287" cy="369332"/>
          </a:xfrm>
          <a:prstGeom prst="rect">
            <a:avLst/>
          </a:prstGeom>
          <a:noFill/>
        </p:spPr>
        <p:txBody>
          <a:bodyPr wrap="none" rtlCol="0">
            <a:spAutoFit/>
          </a:bodyPr>
          <a:lstStyle/>
          <a:p>
            <a:r>
              <a:rPr lang="en-US" dirty="0"/>
              <a:t>PDP-11</a:t>
            </a:r>
          </a:p>
        </p:txBody>
      </p:sp>
      <p:sp>
        <p:nvSpPr>
          <p:cNvPr id="9" name="TextBox 8">
            <a:extLst>
              <a:ext uri="{FF2B5EF4-FFF2-40B4-BE49-F238E27FC236}">
                <a16:creationId xmlns:a16="http://schemas.microsoft.com/office/drawing/2014/main" id="{40F9570C-040D-384F-92D8-2D0B325D97ED}"/>
              </a:ext>
            </a:extLst>
          </p:cNvPr>
          <p:cNvSpPr txBox="1"/>
          <p:nvPr/>
        </p:nvSpPr>
        <p:spPr>
          <a:xfrm>
            <a:off x="5806330" y="1844660"/>
            <a:ext cx="854016" cy="369332"/>
          </a:xfrm>
          <a:prstGeom prst="rect">
            <a:avLst/>
          </a:prstGeom>
          <a:noFill/>
        </p:spPr>
        <p:txBody>
          <a:bodyPr wrap="none" rtlCol="0">
            <a:spAutoFit/>
          </a:bodyPr>
          <a:lstStyle/>
          <a:p>
            <a:r>
              <a:rPr lang="en-US" dirty="0"/>
              <a:t>VAX-11</a:t>
            </a:r>
          </a:p>
        </p:txBody>
      </p:sp>
      <p:sp>
        <p:nvSpPr>
          <p:cNvPr id="10" name="TextBox 9">
            <a:extLst>
              <a:ext uri="{FF2B5EF4-FFF2-40B4-BE49-F238E27FC236}">
                <a16:creationId xmlns:a16="http://schemas.microsoft.com/office/drawing/2014/main" id="{851BFDCE-F667-1F4C-BB7D-407A707332FE}"/>
              </a:ext>
            </a:extLst>
          </p:cNvPr>
          <p:cNvSpPr txBox="1"/>
          <p:nvPr/>
        </p:nvSpPr>
        <p:spPr>
          <a:xfrm>
            <a:off x="4538163" y="2489428"/>
            <a:ext cx="652743" cy="369332"/>
          </a:xfrm>
          <a:prstGeom prst="rect">
            <a:avLst/>
          </a:prstGeom>
          <a:noFill/>
        </p:spPr>
        <p:txBody>
          <a:bodyPr wrap="none" rtlCol="0">
            <a:spAutoFit/>
          </a:bodyPr>
          <a:lstStyle/>
          <a:p>
            <a:r>
              <a:rPr lang="en-US" dirty="0"/>
              <a:t>4004</a:t>
            </a:r>
          </a:p>
        </p:txBody>
      </p:sp>
      <p:sp>
        <p:nvSpPr>
          <p:cNvPr id="11" name="TextBox 10">
            <a:extLst>
              <a:ext uri="{FF2B5EF4-FFF2-40B4-BE49-F238E27FC236}">
                <a16:creationId xmlns:a16="http://schemas.microsoft.com/office/drawing/2014/main" id="{1F565971-0F0D-9B48-A6E6-D24B3798C26E}"/>
              </a:ext>
            </a:extLst>
          </p:cNvPr>
          <p:cNvSpPr txBox="1"/>
          <p:nvPr/>
        </p:nvSpPr>
        <p:spPr>
          <a:xfrm>
            <a:off x="5190906" y="2489428"/>
            <a:ext cx="652743" cy="369332"/>
          </a:xfrm>
          <a:prstGeom prst="rect">
            <a:avLst/>
          </a:prstGeom>
          <a:noFill/>
        </p:spPr>
        <p:txBody>
          <a:bodyPr wrap="none" rtlCol="0">
            <a:spAutoFit/>
          </a:bodyPr>
          <a:lstStyle/>
          <a:p>
            <a:r>
              <a:rPr lang="en-US" dirty="0"/>
              <a:t>8008</a:t>
            </a:r>
          </a:p>
        </p:txBody>
      </p:sp>
      <p:sp>
        <p:nvSpPr>
          <p:cNvPr id="12" name="TextBox 11">
            <a:extLst>
              <a:ext uri="{FF2B5EF4-FFF2-40B4-BE49-F238E27FC236}">
                <a16:creationId xmlns:a16="http://schemas.microsoft.com/office/drawing/2014/main" id="{7214B9BD-54B8-AD47-A7CB-D63B7493C171}"/>
              </a:ext>
            </a:extLst>
          </p:cNvPr>
          <p:cNvSpPr txBox="1"/>
          <p:nvPr/>
        </p:nvSpPr>
        <p:spPr>
          <a:xfrm>
            <a:off x="5843649" y="2489428"/>
            <a:ext cx="652743" cy="369332"/>
          </a:xfrm>
          <a:prstGeom prst="rect">
            <a:avLst/>
          </a:prstGeom>
          <a:noFill/>
        </p:spPr>
        <p:txBody>
          <a:bodyPr wrap="none" rtlCol="0">
            <a:spAutoFit/>
          </a:bodyPr>
          <a:lstStyle/>
          <a:p>
            <a:r>
              <a:rPr lang="en-US" dirty="0"/>
              <a:t>8080</a:t>
            </a:r>
          </a:p>
        </p:txBody>
      </p:sp>
      <p:sp>
        <p:nvSpPr>
          <p:cNvPr id="13" name="TextBox 12">
            <a:extLst>
              <a:ext uri="{FF2B5EF4-FFF2-40B4-BE49-F238E27FC236}">
                <a16:creationId xmlns:a16="http://schemas.microsoft.com/office/drawing/2014/main" id="{190633AF-4516-3A4B-B745-F60813C6400E}"/>
              </a:ext>
            </a:extLst>
          </p:cNvPr>
          <p:cNvSpPr txBox="1"/>
          <p:nvPr/>
        </p:nvSpPr>
        <p:spPr>
          <a:xfrm>
            <a:off x="6512101" y="2489428"/>
            <a:ext cx="518091" cy="369332"/>
          </a:xfrm>
          <a:prstGeom prst="rect">
            <a:avLst/>
          </a:prstGeom>
          <a:noFill/>
        </p:spPr>
        <p:txBody>
          <a:bodyPr wrap="none" rtlCol="0">
            <a:spAutoFit/>
          </a:bodyPr>
          <a:lstStyle/>
          <a:p>
            <a:r>
              <a:rPr lang="en-US" dirty="0"/>
              <a:t>x86</a:t>
            </a:r>
          </a:p>
        </p:txBody>
      </p:sp>
      <p:sp>
        <p:nvSpPr>
          <p:cNvPr id="14" name="TextBox 13">
            <a:extLst>
              <a:ext uri="{FF2B5EF4-FFF2-40B4-BE49-F238E27FC236}">
                <a16:creationId xmlns:a16="http://schemas.microsoft.com/office/drawing/2014/main" id="{BD2BDAE0-62DD-484E-B420-519BFDCFDCFE}"/>
              </a:ext>
            </a:extLst>
          </p:cNvPr>
          <p:cNvSpPr txBox="1"/>
          <p:nvPr/>
        </p:nvSpPr>
        <p:spPr>
          <a:xfrm>
            <a:off x="5906967" y="2788760"/>
            <a:ext cx="526106" cy="369332"/>
          </a:xfrm>
          <a:prstGeom prst="rect">
            <a:avLst/>
          </a:prstGeom>
          <a:noFill/>
        </p:spPr>
        <p:txBody>
          <a:bodyPr wrap="none" rtlCol="0">
            <a:spAutoFit/>
          </a:bodyPr>
          <a:lstStyle/>
          <a:p>
            <a:r>
              <a:rPr lang="en-US" dirty="0"/>
              <a:t>Z80</a:t>
            </a:r>
          </a:p>
        </p:txBody>
      </p:sp>
      <p:sp>
        <p:nvSpPr>
          <p:cNvPr id="15" name="TextBox 14">
            <a:extLst>
              <a:ext uri="{FF2B5EF4-FFF2-40B4-BE49-F238E27FC236}">
                <a16:creationId xmlns:a16="http://schemas.microsoft.com/office/drawing/2014/main" id="{08F90690-6883-5942-ABD8-6653FECCAF80}"/>
              </a:ext>
            </a:extLst>
          </p:cNvPr>
          <p:cNvSpPr txBox="1"/>
          <p:nvPr/>
        </p:nvSpPr>
        <p:spPr>
          <a:xfrm>
            <a:off x="5843649" y="3158092"/>
            <a:ext cx="652743" cy="369332"/>
          </a:xfrm>
          <a:prstGeom prst="rect">
            <a:avLst/>
          </a:prstGeom>
          <a:noFill/>
        </p:spPr>
        <p:txBody>
          <a:bodyPr wrap="none" rtlCol="0">
            <a:spAutoFit/>
          </a:bodyPr>
          <a:lstStyle/>
          <a:p>
            <a:r>
              <a:rPr lang="en-US" dirty="0"/>
              <a:t>6800</a:t>
            </a:r>
          </a:p>
        </p:txBody>
      </p:sp>
      <p:sp>
        <p:nvSpPr>
          <p:cNvPr id="16" name="TextBox 15">
            <a:extLst>
              <a:ext uri="{FF2B5EF4-FFF2-40B4-BE49-F238E27FC236}">
                <a16:creationId xmlns:a16="http://schemas.microsoft.com/office/drawing/2014/main" id="{7B86E71B-5713-D243-9F55-CDCE3A95AB08}"/>
              </a:ext>
            </a:extLst>
          </p:cNvPr>
          <p:cNvSpPr txBox="1"/>
          <p:nvPr/>
        </p:nvSpPr>
        <p:spPr>
          <a:xfrm>
            <a:off x="6890088" y="3158092"/>
            <a:ext cx="522900" cy="369332"/>
          </a:xfrm>
          <a:prstGeom prst="rect">
            <a:avLst/>
          </a:prstGeom>
          <a:noFill/>
        </p:spPr>
        <p:txBody>
          <a:bodyPr wrap="none" rtlCol="0">
            <a:spAutoFit/>
          </a:bodyPr>
          <a:lstStyle/>
          <a:p>
            <a:r>
              <a:rPr lang="en-US" dirty="0"/>
              <a:t>68k</a:t>
            </a:r>
          </a:p>
        </p:txBody>
      </p:sp>
      <p:sp>
        <p:nvSpPr>
          <p:cNvPr id="17" name="TextBox 16">
            <a:extLst>
              <a:ext uri="{FF2B5EF4-FFF2-40B4-BE49-F238E27FC236}">
                <a16:creationId xmlns:a16="http://schemas.microsoft.com/office/drawing/2014/main" id="{726786E2-12A1-A14E-85C1-D5BDB9B51B64}"/>
              </a:ext>
            </a:extLst>
          </p:cNvPr>
          <p:cNvSpPr txBox="1"/>
          <p:nvPr/>
        </p:nvSpPr>
        <p:spPr>
          <a:xfrm>
            <a:off x="5906967" y="3457424"/>
            <a:ext cx="652743" cy="369332"/>
          </a:xfrm>
          <a:prstGeom prst="rect">
            <a:avLst/>
          </a:prstGeom>
          <a:noFill/>
        </p:spPr>
        <p:txBody>
          <a:bodyPr wrap="none" rtlCol="0">
            <a:spAutoFit/>
          </a:bodyPr>
          <a:lstStyle/>
          <a:p>
            <a:r>
              <a:rPr lang="en-US" dirty="0"/>
              <a:t>6502</a:t>
            </a:r>
          </a:p>
        </p:txBody>
      </p:sp>
      <p:sp>
        <p:nvSpPr>
          <p:cNvPr id="18" name="TextBox 17">
            <a:extLst>
              <a:ext uri="{FF2B5EF4-FFF2-40B4-BE49-F238E27FC236}">
                <a16:creationId xmlns:a16="http://schemas.microsoft.com/office/drawing/2014/main" id="{697EE301-542B-B445-8800-8DDBE17A37DE}"/>
              </a:ext>
            </a:extLst>
          </p:cNvPr>
          <p:cNvSpPr txBox="1"/>
          <p:nvPr/>
        </p:nvSpPr>
        <p:spPr>
          <a:xfrm>
            <a:off x="7901049" y="1844660"/>
            <a:ext cx="724878" cy="369332"/>
          </a:xfrm>
          <a:prstGeom prst="rect">
            <a:avLst/>
          </a:prstGeom>
          <a:noFill/>
        </p:spPr>
        <p:txBody>
          <a:bodyPr wrap="none" rtlCol="0">
            <a:spAutoFit/>
          </a:bodyPr>
          <a:lstStyle/>
          <a:p>
            <a:r>
              <a:rPr lang="en-US" dirty="0"/>
              <a:t>Alpha</a:t>
            </a:r>
          </a:p>
        </p:txBody>
      </p:sp>
      <p:sp>
        <p:nvSpPr>
          <p:cNvPr id="19" name="TextBox 18">
            <a:extLst>
              <a:ext uri="{FF2B5EF4-FFF2-40B4-BE49-F238E27FC236}">
                <a16:creationId xmlns:a16="http://schemas.microsoft.com/office/drawing/2014/main" id="{68090543-E688-364D-97D5-37BF051DC215}"/>
              </a:ext>
            </a:extLst>
          </p:cNvPr>
          <p:cNvSpPr txBox="1"/>
          <p:nvPr/>
        </p:nvSpPr>
        <p:spPr>
          <a:xfrm>
            <a:off x="2653870" y="4113637"/>
            <a:ext cx="1291957" cy="369332"/>
          </a:xfrm>
          <a:prstGeom prst="rect">
            <a:avLst/>
          </a:prstGeom>
          <a:noFill/>
        </p:spPr>
        <p:txBody>
          <a:bodyPr wrap="none" rtlCol="0">
            <a:spAutoFit/>
          </a:bodyPr>
          <a:lstStyle/>
          <a:p>
            <a:r>
              <a:rPr lang="en-US" dirty="0"/>
              <a:t>System/360</a:t>
            </a:r>
          </a:p>
        </p:txBody>
      </p:sp>
      <p:sp>
        <p:nvSpPr>
          <p:cNvPr id="20" name="TextBox 19">
            <a:extLst>
              <a:ext uri="{FF2B5EF4-FFF2-40B4-BE49-F238E27FC236}">
                <a16:creationId xmlns:a16="http://schemas.microsoft.com/office/drawing/2014/main" id="{5092F60C-3D9F-1744-A9E1-515184E98C7C}"/>
              </a:ext>
            </a:extLst>
          </p:cNvPr>
          <p:cNvSpPr txBox="1"/>
          <p:nvPr/>
        </p:nvSpPr>
        <p:spPr>
          <a:xfrm>
            <a:off x="7753348" y="3928971"/>
            <a:ext cx="1020279" cy="369332"/>
          </a:xfrm>
          <a:prstGeom prst="rect">
            <a:avLst/>
          </a:prstGeom>
          <a:noFill/>
        </p:spPr>
        <p:txBody>
          <a:bodyPr wrap="none" rtlCol="0">
            <a:spAutoFit/>
          </a:bodyPr>
          <a:lstStyle/>
          <a:p>
            <a:r>
              <a:rPr lang="en-US" dirty="0"/>
              <a:t>PowerPC</a:t>
            </a:r>
          </a:p>
        </p:txBody>
      </p:sp>
      <p:sp>
        <p:nvSpPr>
          <p:cNvPr id="21" name="TextBox 20">
            <a:extLst>
              <a:ext uri="{FF2B5EF4-FFF2-40B4-BE49-F238E27FC236}">
                <a16:creationId xmlns:a16="http://schemas.microsoft.com/office/drawing/2014/main" id="{4A9927AE-91E6-C64F-A554-01E9C3A39D38}"/>
              </a:ext>
            </a:extLst>
          </p:cNvPr>
          <p:cNvSpPr txBox="1"/>
          <p:nvPr/>
        </p:nvSpPr>
        <p:spPr>
          <a:xfrm>
            <a:off x="6771146" y="4542902"/>
            <a:ext cx="663964" cy="369332"/>
          </a:xfrm>
          <a:prstGeom prst="rect">
            <a:avLst/>
          </a:prstGeom>
          <a:noFill/>
        </p:spPr>
        <p:txBody>
          <a:bodyPr wrap="none" rtlCol="0">
            <a:spAutoFit/>
          </a:bodyPr>
          <a:lstStyle/>
          <a:p>
            <a:r>
              <a:rPr lang="en-US" dirty="0"/>
              <a:t>MIPS</a:t>
            </a:r>
          </a:p>
        </p:txBody>
      </p:sp>
      <p:sp>
        <p:nvSpPr>
          <p:cNvPr id="22" name="TextBox 21">
            <a:extLst>
              <a:ext uri="{FF2B5EF4-FFF2-40B4-BE49-F238E27FC236}">
                <a16:creationId xmlns:a16="http://schemas.microsoft.com/office/drawing/2014/main" id="{986AF615-3ABC-284B-A7A8-24E671B93F54}"/>
              </a:ext>
            </a:extLst>
          </p:cNvPr>
          <p:cNvSpPr txBox="1"/>
          <p:nvPr/>
        </p:nvSpPr>
        <p:spPr>
          <a:xfrm>
            <a:off x="7657760" y="5107100"/>
            <a:ext cx="639919" cy="369332"/>
          </a:xfrm>
          <a:prstGeom prst="rect">
            <a:avLst/>
          </a:prstGeom>
          <a:noFill/>
        </p:spPr>
        <p:txBody>
          <a:bodyPr wrap="none" rtlCol="0">
            <a:spAutoFit/>
          </a:bodyPr>
          <a:lstStyle/>
          <a:p>
            <a:r>
              <a:rPr lang="en-US" dirty="0"/>
              <a:t>ARM</a:t>
            </a:r>
          </a:p>
        </p:txBody>
      </p:sp>
      <p:sp>
        <p:nvSpPr>
          <p:cNvPr id="23" name="TextBox 22">
            <a:extLst>
              <a:ext uri="{FF2B5EF4-FFF2-40B4-BE49-F238E27FC236}">
                <a16:creationId xmlns:a16="http://schemas.microsoft.com/office/drawing/2014/main" id="{E29DA41C-F4C9-7640-9DD5-9ED8EE732212}"/>
              </a:ext>
            </a:extLst>
          </p:cNvPr>
          <p:cNvSpPr txBox="1"/>
          <p:nvPr/>
        </p:nvSpPr>
        <p:spPr>
          <a:xfrm>
            <a:off x="8453667" y="5107100"/>
            <a:ext cx="846707" cy="369332"/>
          </a:xfrm>
          <a:prstGeom prst="rect">
            <a:avLst/>
          </a:prstGeom>
          <a:noFill/>
        </p:spPr>
        <p:txBody>
          <a:bodyPr wrap="none" rtlCol="0">
            <a:spAutoFit/>
          </a:bodyPr>
          <a:lstStyle/>
          <a:p>
            <a:r>
              <a:rPr lang="en-US" dirty="0"/>
              <a:t>Thumb</a:t>
            </a:r>
          </a:p>
        </p:txBody>
      </p:sp>
      <p:sp>
        <p:nvSpPr>
          <p:cNvPr id="24" name="TextBox 23">
            <a:extLst>
              <a:ext uri="{FF2B5EF4-FFF2-40B4-BE49-F238E27FC236}">
                <a16:creationId xmlns:a16="http://schemas.microsoft.com/office/drawing/2014/main" id="{4C70F6C4-63E1-7D4E-A4AE-506F1680B581}"/>
              </a:ext>
            </a:extLst>
          </p:cNvPr>
          <p:cNvSpPr txBox="1"/>
          <p:nvPr/>
        </p:nvSpPr>
        <p:spPr>
          <a:xfrm>
            <a:off x="9851572" y="5547059"/>
            <a:ext cx="564193" cy="369332"/>
          </a:xfrm>
          <a:prstGeom prst="rect">
            <a:avLst/>
          </a:prstGeom>
          <a:noFill/>
        </p:spPr>
        <p:txBody>
          <a:bodyPr wrap="none" rtlCol="0">
            <a:spAutoFit/>
          </a:bodyPr>
          <a:lstStyle/>
          <a:p>
            <a:r>
              <a:rPr lang="en-US" dirty="0"/>
              <a:t>AVR</a:t>
            </a:r>
          </a:p>
        </p:txBody>
      </p:sp>
    </p:spTree>
    <p:extLst>
      <p:ext uri="{BB962C8B-B14F-4D97-AF65-F5344CB8AC3E}">
        <p14:creationId xmlns:p14="http://schemas.microsoft.com/office/powerpoint/2010/main" val="2058332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BA0CA12B-AA90-274E-9FF3-FA7B0E728909}"/>
              </a:ext>
            </a:extLst>
          </p:cNvPr>
          <p:cNvSpPr>
            <a:spLocks noGrp="1"/>
          </p:cNvSpPr>
          <p:nvPr>
            <p:ph type="ftr" sz="quarter" idx="11"/>
          </p:nvPr>
        </p:nvSpPr>
        <p:spPr/>
        <p:txBody>
          <a:bodyPr/>
          <a:lstStyle/>
          <a:p>
            <a:r>
              <a:rPr lang="en-US"/>
              <a:t>Programming at the Hardware/Software Interface</a:t>
            </a:r>
            <a:endParaRPr lang="en-US" dirty="0"/>
          </a:p>
        </p:txBody>
      </p:sp>
      <p:sp>
        <p:nvSpPr>
          <p:cNvPr id="8" name="Slide Number Placeholder 7">
            <a:extLst>
              <a:ext uri="{FF2B5EF4-FFF2-40B4-BE49-F238E27FC236}">
                <a16:creationId xmlns:a16="http://schemas.microsoft.com/office/drawing/2014/main" id="{BE69DAE5-A079-9F4B-B78E-87857E4973FE}"/>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10" name="Title 9">
            <a:extLst>
              <a:ext uri="{FF2B5EF4-FFF2-40B4-BE49-F238E27FC236}">
                <a16:creationId xmlns:a16="http://schemas.microsoft.com/office/drawing/2014/main" id="{9A044FA0-7306-024A-A1A9-FBACF873E72C}"/>
              </a:ext>
            </a:extLst>
          </p:cNvPr>
          <p:cNvSpPr>
            <a:spLocks noGrp="1"/>
          </p:cNvSpPr>
          <p:nvPr>
            <p:ph type="title"/>
          </p:nvPr>
        </p:nvSpPr>
        <p:spPr/>
        <p:txBody>
          <a:bodyPr/>
          <a:lstStyle/>
          <a:p>
            <a:r>
              <a:rPr lang="en-US" dirty="0"/>
              <a:t>x86 Assembly Language</a:t>
            </a:r>
          </a:p>
        </p:txBody>
      </p:sp>
      <p:sp>
        <p:nvSpPr>
          <p:cNvPr id="11" name="Text Placeholder 10">
            <a:extLst>
              <a:ext uri="{FF2B5EF4-FFF2-40B4-BE49-F238E27FC236}">
                <a16:creationId xmlns:a16="http://schemas.microsoft.com/office/drawing/2014/main" id="{3BBD71FD-D977-894D-A1C4-83B4CDC39B1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73961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CISC Philosophy:</a:t>
            </a:r>
            <a:br>
              <a:rPr lang="en-US" dirty="0"/>
            </a:br>
            <a:r>
              <a:rPr lang="en-US" dirty="0"/>
              <a:t>Give Programmers What They Need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10763992" cy="4667250"/>
          </a:xfrm>
        </p:spPr>
        <p:txBody>
          <a:bodyPr/>
          <a:lstStyle/>
          <a:p>
            <a:r>
              <a:rPr lang="en-US" dirty="0"/>
              <a:t>Retronym for pre-RISC ISAs</a:t>
            </a:r>
          </a:p>
          <a:p>
            <a:pPr marL="0" indent="0">
              <a:buNone/>
            </a:pPr>
            <a:endParaRPr lang="en-US" dirty="0"/>
          </a:p>
          <a:p>
            <a:r>
              <a:rPr lang="en-US" dirty="0"/>
              <a:t>Common programming actions typically require 1 assembly instruction</a:t>
            </a:r>
          </a:p>
          <a:p>
            <a:pPr lvl="1"/>
            <a:r>
              <a:rPr lang="en-US" dirty="0"/>
              <a:t>Many instructions can access memory </a:t>
            </a:r>
            <a:r>
              <a:rPr lang="en-US" dirty="0">
                <a:sym typeface="Wingdings" pitchFamily="2" charset="2"/>
              </a:rPr>
              <a:t> Few registers</a:t>
            </a:r>
            <a:endParaRPr lang="en-US" dirty="0"/>
          </a:p>
          <a:p>
            <a:r>
              <a:rPr lang="en-US" dirty="0"/>
              <a:t>Few registers </a:t>
            </a:r>
            <a:r>
              <a:rPr lang="en-US" dirty="0">
                <a:sym typeface="Wingdings" pitchFamily="2" charset="2"/>
              </a:rPr>
              <a:t> smaller processor</a:t>
            </a:r>
            <a:endParaRPr lang="en-US" dirty="0"/>
          </a:p>
          <a:p>
            <a:endParaRPr lang="en-US" dirty="0"/>
          </a:p>
          <a:p>
            <a:endParaRPr lang="en-US" dirty="0"/>
          </a:p>
          <a:p>
            <a:r>
              <a:rPr lang="en-US" dirty="0"/>
              <a:t>Most common instructions require few bytes; rare instructions require more – results in more-compact programs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977703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Processors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r>
              <a:rPr lang="en-US" dirty="0"/>
              <a:t>Evolutionary design</a:t>
            </a:r>
          </a:p>
          <a:p>
            <a:pPr lvl="1"/>
            <a:r>
              <a:rPr lang="en-US" dirty="0"/>
              <a:t>Binary-backwards compatible from 8086, introduced in 1978</a:t>
            </a:r>
          </a:p>
          <a:p>
            <a:pPr lvl="2"/>
            <a:r>
              <a:rPr lang="en-US" dirty="0"/>
              <a:t>Assembly-backwards compatible from 8080, introduced in 1974</a:t>
            </a:r>
          </a:p>
          <a:p>
            <a:pPr lvl="1"/>
            <a:r>
              <a:rPr lang="en-US" dirty="0"/>
              <a:t>Added more features as time goes on</a:t>
            </a:r>
          </a:p>
          <a:p>
            <a:pPr lvl="2"/>
            <a:r>
              <a:rPr lang="en-US" dirty="0"/>
              <a:t>Replaced features but preserved legacy features for backwards-compatibility</a:t>
            </a:r>
          </a:p>
          <a:p>
            <a:endParaRPr lang="en-US" dirty="0"/>
          </a:p>
          <a:p>
            <a:r>
              <a:rPr lang="en-US" dirty="0"/>
              <a:t>CISC ISA, but achieves RISC-level speed</a:t>
            </a:r>
          </a:p>
          <a:p>
            <a:pPr lvl="1"/>
            <a:r>
              <a:rPr lang="en-US" dirty="0"/>
              <a:t>Has </a:t>
            </a:r>
            <a:r>
              <a:rPr lang="en-US" dirty="0" err="1"/>
              <a:t>RISCy</a:t>
            </a:r>
            <a:r>
              <a:rPr lang="en-US" dirty="0"/>
              <a:t> core</a:t>
            </a:r>
          </a:p>
          <a:p>
            <a:pPr lvl="1"/>
            <a:r>
              <a:rPr lang="en-US" dirty="0"/>
              <a:t>Dynamically translates x86 CISC instructions into RISC “micro-ops”</a:t>
            </a:r>
          </a:p>
          <a:p>
            <a:pPr lvl="1"/>
            <a:r>
              <a:rPr lang="en-US" dirty="0"/>
              <a:t>Larger processor die, greater power consumption than RISC ISA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694844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16-bit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9" name="Group 38">
            <a:extLst>
              <a:ext uri="{FF2B5EF4-FFF2-40B4-BE49-F238E27FC236}">
                <a16:creationId xmlns:a16="http://schemas.microsoft.com/office/drawing/2014/main" id="{3CCAF9C0-F31A-E942-8B1A-F2B3D75314AD}"/>
              </a:ext>
            </a:extLst>
          </p:cNvPr>
          <p:cNvGrpSpPr/>
          <p:nvPr/>
        </p:nvGrpSpPr>
        <p:grpSpPr>
          <a:xfrm>
            <a:off x="999664" y="2005514"/>
            <a:ext cx="9980224" cy="3643311"/>
            <a:chOff x="985376" y="1541152"/>
            <a:chExt cx="9980224" cy="3643311"/>
          </a:xfrm>
        </p:grpSpPr>
        <p:sp>
          <p:nvSpPr>
            <p:cNvPr id="40" name="Rectangle 39">
              <a:extLst>
                <a:ext uri="{FF2B5EF4-FFF2-40B4-BE49-F238E27FC236}">
                  <a16:creationId xmlns:a16="http://schemas.microsoft.com/office/drawing/2014/main" id="{8D20DC66-1E10-BC4D-A092-9ADA9C005F17}"/>
                </a:ext>
              </a:extLst>
            </p:cNvPr>
            <p:cNvSpPr/>
            <p:nvPr/>
          </p:nvSpPr>
          <p:spPr>
            <a:xfrm>
              <a:off x="2914875" y="15411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1" name="Rectangle 40">
              <a:extLst>
                <a:ext uri="{FF2B5EF4-FFF2-40B4-BE49-F238E27FC236}">
                  <a16:creationId xmlns:a16="http://schemas.microsoft.com/office/drawing/2014/main" id="{13647756-4899-3343-9D78-61BA0924A520}"/>
                </a:ext>
              </a:extLst>
            </p:cNvPr>
            <p:cNvSpPr/>
            <p:nvPr/>
          </p:nvSpPr>
          <p:spPr>
            <a:xfrm>
              <a:off x="4387252" y="161735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%al</a:t>
              </a:r>
            </a:p>
          </p:txBody>
        </p:sp>
        <p:sp>
          <p:nvSpPr>
            <p:cNvPr id="42" name="Rectangle 41">
              <a:extLst>
                <a:ext uri="{FF2B5EF4-FFF2-40B4-BE49-F238E27FC236}">
                  <a16:creationId xmlns:a16="http://schemas.microsoft.com/office/drawing/2014/main" id="{EE406782-2D0D-AF4C-BE3B-8A17B3D13B5D}"/>
                </a:ext>
              </a:extLst>
            </p:cNvPr>
            <p:cNvSpPr/>
            <p:nvPr/>
          </p:nvSpPr>
          <p:spPr>
            <a:xfrm>
              <a:off x="3092264" y="161735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%ah</a:t>
              </a:r>
            </a:p>
          </p:txBody>
        </p:sp>
        <p:sp>
          <p:nvSpPr>
            <p:cNvPr id="43" name="TextBox 42">
              <a:extLst>
                <a:ext uri="{FF2B5EF4-FFF2-40B4-BE49-F238E27FC236}">
                  <a16:creationId xmlns:a16="http://schemas.microsoft.com/office/drawing/2014/main" id="{BF651886-87ED-3D4C-8167-546E0630ED4E}"/>
                </a:ext>
              </a:extLst>
            </p:cNvPr>
            <p:cNvSpPr txBox="1"/>
            <p:nvPr/>
          </p:nvSpPr>
          <p:spPr>
            <a:xfrm>
              <a:off x="2218851" y="1729420"/>
              <a:ext cx="696024" cy="461665"/>
            </a:xfrm>
            <a:prstGeom prst="rect">
              <a:avLst/>
            </a:prstGeom>
            <a:noFill/>
          </p:spPr>
          <p:txBody>
            <a:bodyPr wrap="none" rtlCol="0">
              <a:spAutoFit/>
            </a:bodyPr>
            <a:lstStyle/>
            <a:p>
              <a:r>
                <a:rPr lang="en-US" sz="2400" i="1" dirty="0"/>
                <a:t>%ax</a:t>
              </a:r>
            </a:p>
          </p:txBody>
        </p:sp>
        <p:sp>
          <p:nvSpPr>
            <p:cNvPr id="44" name="Rectangle 43">
              <a:extLst>
                <a:ext uri="{FF2B5EF4-FFF2-40B4-BE49-F238E27FC236}">
                  <a16:creationId xmlns:a16="http://schemas.microsoft.com/office/drawing/2014/main" id="{72F1F6EB-5528-6349-A36B-41F1393C423A}"/>
                </a:ext>
              </a:extLst>
            </p:cNvPr>
            <p:cNvSpPr/>
            <p:nvPr/>
          </p:nvSpPr>
          <p:spPr>
            <a:xfrm>
              <a:off x="2914875" y="2476190"/>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5" name="Rectangle 44">
              <a:extLst>
                <a:ext uri="{FF2B5EF4-FFF2-40B4-BE49-F238E27FC236}">
                  <a16:creationId xmlns:a16="http://schemas.microsoft.com/office/drawing/2014/main" id="{89E7038E-8008-D84D-BB20-20E1F1EED207}"/>
                </a:ext>
              </a:extLst>
            </p:cNvPr>
            <p:cNvSpPr/>
            <p:nvPr/>
          </p:nvSpPr>
          <p:spPr>
            <a:xfrm>
              <a:off x="4387252" y="2552390"/>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%cl</a:t>
              </a:r>
            </a:p>
          </p:txBody>
        </p:sp>
        <p:sp>
          <p:nvSpPr>
            <p:cNvPr id="46" name="Rectangle 45">
              <a:extLst>
                <a:ext uri="{FF2B5EF4-FFF2-40B4-BE49-F238E27FC236}">
                  <a16:creationId xmlns:a16="http://schemas.microsoft.com/office/drawing/2014/main" id="{B9DDF237-04BE-DB4A-BE61-C4D148AC25DA}"/>
                </a:ext>
              </a:extLst>
            </p:cNvPr>
            <p:cNvSpPr/>
            <p:nvPr/>
          </p:nvSpPr>
          <p:spPr>
            <a:xfrm>
              <a:off x="3092264" y="2552390"/>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ch</a:t>
              </a:r>
              <a:endParaRPr lang="en-US" sz="2400" i="1" dirty="0">
                <a:solidFill>
                  <a:schemeClr val="tx1"/>
                </a:solidFill>
              </a:endParaRPr>
            </a:p>
          </p:txBody>
        </p:sp>
        <p:sp>
          <p:nvSpPr>
            <p:cNvPr id="47" name="TextBox 46">
              <a:extLst>
                <a:ext uri="{FF2B5EF4-FFF2-40B4-BE49-F238E27FC236}">
                  <a16:creationId xmlns:a16="http://schemas.microsoft.com/office/drawing/2014/main" id="{21EAC5FA-1F23-4B44-92CD-A96D6ABEDAF3}"/>
                </a:ext>
              </a:extLst>
            </p:cNvPr>
            <p:cNvSpPr txBox="1"/>
            <p:nvPr/>
          </p:nvSpPr>
          <p:spPr>
            <a:xfrm>
              <a:off x="2218851" y="2664457"/>
              <a:ext cx="665567" cy="461665"/>
            </a:xfrm>
            <a:prstGeom prst="rect">
              <a:avLst/>
            </a:prstGeom>
            <a:noFill/>
          </p:spPr>
          <p:txBody>
            <a:bodyPr wrap="none" rtlCol="0">
              <a:spAutoFit/>
            </a:bodyPr>
            <a:lstStyle/>
            <a:p>
              <a:r>
                <a:rPr lang="en-US" sz="2400" i="1" dirty="0"/>
                <a:t>%cx</a:t>
              </a:r>
            </a:p>
          </p:txBody>
        </p:sp>
        <p:sp>
          <p:nvSpPr>
            <p:cNvPr id="48" name="Rectangle 47">
              <a:extLst>
                <a:ext uri="{FF2B5EF4-FFF2-40B4-BE49-F238E27FC236}">
                  <a16:creationId xmlns:a16="http://schemas.microsoft.com/office/drawing/2014/main" id="{C583C7B1-0360-1240-A39D-EDB544922957}"/>
                </a:ext>
              </a:extLst>
            </p:cNvPr>
            <p:cNvSpPr/>
            <p:nvPr/>
          </p:nvSpPr>
          <p:spPr>
            <a:xfrm>
              <a:off x="2914875" y="3411227"/>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9" name="Rectangle 48">
              <a:extLst>
                <a:ext uri="{FF2B5EF4-FFF2-40B4-BE49-F238E27FC236}">
                  <a16:creationId xmlns:a16="http://schemas.microsoft.com/office/drawing/2014/main" id="{FD34EE39-C8B1-F147-A9BB-6EF48B70331C}"/>
                </a:ext>
              </a:extLst>
            </p:cNvPr>
            <p:cNvSpPr/>
            <p:nvPr/>
          </p:nvSpPr>
          <p:spPr>
            <a:xfrm>
              <a:off x="4387252" y="3487427"/>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%dl</a:t>
              </a:r>
            </a:p>
          </p:txBody>
        </p:sp>
        <p:sp>
          <p:nvSpPr>
            <p:cNvPr id="50" name="Rectangle 49">
              <a:extLst>
                <a:ext uri="{FF2B5EF4-FFF2-40B4-BE49-F238E27FC236}">
                  <a16:creationId xmlns:a16="http://schemas.microsoft.com/office/drawing/2014/main" id="{A95EE53E-1308-5E4B-B61C-7B362B2BA675}"/>
                </a:ext>
              </a:extLst>
            </p:cNvPr>
            <p:cNvSpPr/>
            <p:nvPr/>
          </p:nvSpPr>
          <p:spPr>
            <a:xfrm>
              <a:off x="3092264" y="3487427"/>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%dh</a:t>
              </a:r>
            </a:p>
          </p:txBody>
        </p:sp>
        <p:sp>
          <p:nvSpPr>
            <p:cNvPr id="51" name="TextBox 50">
              <a:extLst>
                <a:ext uri="{FF2B5EF4-FFF2-40B4-BE49-F238E27FC236}">
                  <a16:creationId xmlns:a16="http://schemas.microsoft.com/office/drawing/2014/main" id="{946DE1B1-5B7B-F943-AC39-ED015A555B9A}"/>
                </a:ext>
              </a:extLst>
            </p:cNvPr>
            <p:cNvSpPr txBox="1"/>
            <p:nvPr/>
          </p:nvSpPr>
          <p:spPr>
            <a:xfrm>
              <a:off x="2218851" y="3599494"/>
              <a:ext cx="696024" cy="461665"/>
            </a:xfrm>
            <a:prstGeom prst="rect">
              <a:avLst/>
            </a:prstGeom>
            <a:noFill/>
          </p:spPr>
          <p:txBody>
            <a:bodyPr wrap="none" rtlCol="0">
              <a:spAutoFit/>
            </a:bodyPr>
            <a:lstStyle/>
            <a:p>
              <a:r>
                <a:rPr lang="en-US" sz="2400" i="1" dirty="0"/>
                <a:t>%dx</a:t>
              </a:r>
            </a:p>
          </p:txBody>
        </p:sp>
        <p:sp>
          <p:nvSpPr>
            <p:cNvPr id="52" name="Rectangle 51">
              <a:extLst>
                <a:ext uri="{FF2B5EF4-FFF2-40B4-BE49-F238E27FC236}">
                  <a16:creationId xmlns:a16="http://schemas.microsoft.com/office/drawing/2014/main" id="{805A4269-F5A7-4C4B-8D3E-4D93558D7E1A}"/>
                </a:ext>
              </a:extLst>
            </p:cNvPr>
            <p:cNvSpPr/>
            <p:nvPr/>
          </p:nvSpPr>
          <p:spPr>
            <a:xfrm>
              <a:off x="2914875" y="434626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3" name="Rectangle 52">
              <a:extLst>
                <a:ext uri="{FF2B5EF4-FFF2-40B4-BE49-F238E27FC236}">
                  <a16:creationId xmlns:a16="http://schemas.microsoft.com/office/drawing/2014/main" id="{AC900609-FA3E-D340-B1B2-49BDE7D43236}"/>
                </a:ext>
              </a:extLst>
            </p:cNvPr>
            <p:cNvSpPr/>
            <p:nvPr/>
          </p:nvSpPr>
          <p:spPr>
            <a:xfrm>
              <a:off x="4387252" y="442246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bl</a:t>
              </a:r>
              <a:endParaRPr lang="en-US" sz="2400" i="1" dirty="0">
                <a:solidFill>
                  <a:schemeClr val="tx1"/>
                </a:solidFill>
              </a:endParaRPr>
            </a:p>
          </p:txBody>
        </p:sp>
        <p:sp>
          <p:nvSpPr>
            <p:cNvPr id="54" name="Rectangle 53">
              <a:extLst>
                <a:ext uri="{FF2B5EF4-FFF2-40B4-BE49-F238E27FC236}">
                  <a16:creationId xmlns:a16="http://schemas.microsoft.com/office/drawing/2014/main" id="{FE72143F-CEEA-F54E-BC2D-4C50A5E27312}"/>
                </a:ext>
              </a:extLst>
            </p:cNvPr>
            <p:cNvSpPr/>
            <p:nvPr/>
          </p:nvSpPr>
          <p:spPr>
            <a:xfrm>
              <a:off x="3092264" y="442246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bh</a:t>
              </a:r>
              <a:endParaRPr lang="en-US" sz="2400" i="1" dirty="0">
                <a:solidFill>
                  <a:schemeClr val="tx1"/>
                </a:solidFill>
              </a:endParaRPr>
            </a:p>
          </p:txBody>
        </p:sp>
        <p:sp>
          <p:nvSpPr>
            <p:cNvPr id="55" name="TextBox 54">
              <a:extLst>
                <a:ext uri="{FF2B5EF4-FFF2-40B4-BE49-F238E27FC236}">
                  <a16:creationId xmlns:a16="http://schemas.microsoft.com/office/drawing/2014/main" id="{E0AAB329-C61A-0E4C-B5B7-9AE77FF565F7}"/>
                </a:ext>
              </a:extLst>
            </p:cNvPr>
            <p:cNvSpPr txBox="1"/>
            <p:nvPr/>
          </p:nvSpPr>
          <p:spPr>
            <a:xfrm>
              <a:off x="2218851" y="4534530"/>
              <a:ext cx="689869" cy="461665"/>
            </a:xfrm>
            <a:prstGeom prst="rect">
              <a:avLst/>
            </a:prstGeom>
            <a:noFill/>
          </p:spPr>
          <p:txBody>
            <a:bodyPr wrap="none" rtlCol="0">
              <a:spAutoFit/>
            </a:bodyPr>
            <a:lstStyle/>
            <a:p>
              <a:r>
                <a:rPr lang="en-US" sz="2400" i="1" dirty="0"/>
                <a:t>%</a:t>
              </a:r>
              <a:r>
                <a:rPr lang="en-US" sz="2400" i="1" dirty="0" err="1"/>
                <a:t>bx</a:t>
              </a:r>
              <a:endParaRPr lang="en-US" sz="2400" i="1" dirty="0"/>
            </a:p>
          </p:txBody>
        </p:sp>
        <p:sp>
          <p:nvSpPr>
            <p:cNvPr id="56" name="Rectangle 55">
              <a:extLst>
                <a:ext uri="{FF2B5EF4-FFF2-40B4-BE49-F238E27FC236}">
                  <a16:creationId xmlns:a16="http://schemas.microsoft.com/office/drawing/2014/main" id="{1E6C2D7C-A22F-214D-BD63-BC759E695845}"/>
                </a:ext>
              </a:extLst>
            </p:cNvPr>
            <p:cNvSpPr/>
            <p:nvPr/>
          </p:nvSpPr>
          <p:spPr>
            <a:xfrm>
              <a:off x="6701711" y="15411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7" name="TextBox 56">
              <a:extLst>
                <a:ext uri="{FF2B5EF4-FFF2-40B4-BE49-F238E27FC236}">
                  <a16:creationId xmlns:a16="http://schemas.microsoft.com/office/drawing/2014/main" id="{26B2FD3A-1993-7B44-A1B5-3D887CE98905}"/>
                </a:ext>
              </a:extLst>
            </p:cNvPr>
            <p:cNvSpPr txBox="1"/>
            <p:nvPr/>
          </p:nvSpPr>
          <p:spPr>
            <a:xfrm>
              <a:off x="6005687" y="1729420"/>
              <a:ext cx="595035" cy="461665"/>
            </a:xfrm>
            <a:prstGeom prst="rect">
              <a:avLst/>
            </a:prstGeom>
            <a:noFill/>
          </p:spPr>
          <p:txBody>
            <a:bodyPr wrap="none" rtlCol="0">
              <a:spAutoFit/>
            </a:bodyPr>
            <a:lstStyle/>
            <a:p>
              <a:r>
                <a:rPr lang="en-US" sz="2400" i="1" dirty="0"/>
                <a:t>%</a:t>
              </a:r>
              <a:r>
                <a:rPr lang="en-US" sz="2400" i="1" dirty="0" err="1"/>
                <a:t>si</a:t>
              </a:r>
              <a:endParaRPr lang="en-US" sz="2400" i="1" dirty="0"/>
            </a:p>
          </p:txBody>
        </p:sp>
        <p:sp>
          <p:nvSpPr>
            <p:cNvPr id="58" name="Rectangle 57">
              <a:extLst>
                <a:ext uri="{FF2B5EF4-FFF2-40B4-BE49-F238E27FC236}">
                  <a16:creationId xmlns:a16="http://schemas.microsoft.com/office/drawing/2014/main" id="{1890B9D1-FA82-754F-BAFB-F76DFC50FA77}"/>
                </a:ext>
              </a:extLst>
            </p:cNvPr>
            <p:cNvSpPr/>
            <p:nvPr/>
          </p:nvSpPr>
          <p:spPr>
            <a:xfrm>
              <a:off x="6701711" y="2476190"/>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9" name="TextBox 58">
              <a:extLst>
                <a:ext uri="{FF2B5EF4-FFF2-40B4-BE49-F238E27FC236}">
                  <a16:creationId xmlns:a16="http://schemas.microsoft.com/office/drawing/2014/main" id="{DE555F7F-5508-A948-B799-96F6AE199CB3}"/>
                </a:ext>
              </a:extLst>
            </p:cNvPr>
            <p:cNvSpPr txBox="1"/>
            <p:nvPr/>
          </p:nvSpPr>
          <p:spPr>
            <a:xfrm>
              <a:off x="6005687" y="2664457"/>
              <a:ext cx="633507" cy="461665"/>
            </a:xfrm>
            <a:prstGeom prst="rect">
              <a:avLst/>
            </a:prstGeom>
            <a:noFill/>
          </p:spPr>
          <p:txBody>
            <a:bodyPr wrap="none" rtlCol="0">
              <a:spAutoFit/>
            </a:bodyPr>
            <a:lstStyle/>
            <a:p>
              <a:r>
                <a:rPr lang="en-US" sz="2400" i="1" dirty="0"/>
                <a:t>%di</a:t>
              </a:r>
            </a:p>
          </p:txBody>
        </p:sp>
        <p:sp>
          <p:nvSpPr>
            <p:cNvPr id="60" name="Rectangle 59">
              <a:extLst>
                <a:ext uri="{FF2B5EF4-FFF2-40B4-BE49-F238E27FC236}">
                  <a16:creationId xmlns:a16="http://schemas.microsoft.com/office/drawing/2014/main" id="{63AC29AA-0C9E-D94A-89F8-56BDFE0F1CDC}"/>
                </a:ext>
              </a:extLst>
            </p:cNvPr>
            <p:cNvSpPr/>
            <p:nvPr/>
          </p:nvSpPr>
          <p:spPr>
            <a:xfrm>
              <a:off x="6701711" y="3411227"/>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stack pointer</a:t>
              </a:r>
            </a:p>
          </p:txBody>
        </p:sp>
        <p:sp>
          <p:nvSpPr>
            <p:cNvPr id="61" name="TextBox 60">
              <a:extLst>
                <a:ext uri="{FF2B5EF4-FFF2-40B4-BE49-F238E27FC236}">
                  <a16:creationId xmlns:a16="http://schemas.microsoft.com/office/drawing/2014/main" id="{8C458DE8-B1EE-2540-AC5B-664FB9FD2502}"/>
                </a:ext>
              </a:extLst>
            </p:cNvPr>
            <p:cNvSpPr txBox="1"/>
            <p:nvPr/>
          </p:nvSpPr>
          <p:spPr>
            <a:xfrm>
              <a:off x="6005687" y="3599494"/>
              <a:ext cx="683200" cy="461665"/>
            </a:xfrm>
            <a:prstGeom prst="rect">
              <a:avLst/>
            </a:prstGeom>
            <a:noFill/>
          </p:spPr>
          <p:txBody>
            <a:bodyPr wrap="none" rtlCol="0">
              <a:spAutoFit/>
            </a:bodyPr>
            <a:lstStyle/>
            <a:p>
              <a:r>
                <a:rPr lang="en-US" sz="2400" i="1" dirty="0"/>
                <a:t>%</a:t>
              </a:r>
              <a:r>
                <a:rPr lang="en-US" sz="2400" i="1" dirty="0" err="1"/>
                <a:t>sp</a:t>
              </a:r>
              <a:endParaRPr lang="en-US" sz="2400" i="1" dirty="0"/>
            </a:p>
          </p:txBody>
        </p:sp>
        <p:sp>
          <p:nvSpPr>
            <p:cNvPr id="62" name="Rectangle 61">
              <a:extLst>
                <a:ext uri="{FF2B5EF4-FFF2-40B4-BE49-F238E27FC236}">
                  <a16:creationId xmlns:a16="http://schemas.microsoft.com/office/drawing/2014/main" id="{C59A8D38-BB9B-0F46-8718-A5EFE1EF447B}"/>
                </a:ext>
              </a:extLst>
            </p:cNvPr>
            <p:cNvSpPr/>
            <p:nvPr/>
          </p:nvSpPr>
          <p:spPr>
            <a:xfrm>
              <a:off x="6701711" y="434626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base pointer</a:t>
              </a:r>
            </a:p>
          </p:txBody>
        </p:sp>
        <p:sp>
          <p:nvSpPr>
            <p:cNvPr id="63" name="TextBox 62">
              <a:extLst>
                <a:ext uri="{FF2B5EF4-FFF2-40B4-BE49-F238E27FC236}">
                  <a16:creationId xmlns:a16="http://schemas.microsoft.com/office/drawing/2014/main" id="{DCEBA2EF-1321-434A-B112-D167C7C3CCF5}"/>
                </a:ext>
              </a:extLst>
            </p:cNvPr>
            <p:cNvSpPr txBox="1"/>
            <p:nvPr/>
          </p:nvSpPr>
          <p:spPr>
            <a:xfrm>
              <a:off x="6005687" y="4534530"/>
              <a:ext cx="721672" cy="461665"/>
            </a:xfrm>
            <a:prstGeom prst="rect">
              <a:avLst/>
            </a:prstGeom>
            <a:noFill/>
          </p:spPr>
          <p:txBody>
            <a:bodyPr wrap="none" rtlCol="0">
              <a:spAutoFit/>
            </a:bodyPr>
            <a:lstStyle/>
            <a:p>
              <a:r>
                <a:rPr lang="en-US" sz="2400" i="1" dirty="0"/>
                <a:t>%</a:t>
              </a:r>
              <a:r>
                <a:rPr lang="en-US" sz="2400" i="1" dirty="0" err="1"/>
                <a:t>bp</a:t>
              </a:r>
              <a:endParaRPr lang="en-US" sz="2400" i="1" dirty="0"/>
            </a:p>
          </p:txBody>
        </p:sp>
        <p:sp>
          <p:nvSpPr>
            <p:cNvPr id="64" name="Right Brace 63">
              <a:extLst>
                <a:ext uri="{FF2B5EF4-FFF2-40B4-BE49-F238E27FC236}">
                  <a16:creationId xmlns:a16="http://schemas.microsoft.com/office/drawing/2014/main" id="{BFCE0405-78B8-7346-BFD5-F25074E802AE}"/>
                </a:ext>
              </a:extLst>
            </p:cNvPr>
            <p:cNvSpPr/>
            <p:nvPr/>
          </p:nvSpPr>
          <p:spPr>
            <a:xfrm>
              <a:off x="9507800" y="1541153"/>
              <a:ext cx="618803" cy="177323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5" name="TextBox 64">
              <a:extLst>
                <a:ext uri="{FF2B5EF4-FFF2-40B4-BE49-F238E27FC236}">
                  <a16:creationId xmlns:a16="http://schemas.microsoft.com/office/drawing/2014/main" id="{121C61BB-D23F-AD44-B1FE-8CA1CF8D958D}"/>
                </a:ext>
              </a:extLst>
            </p:cNvPr>
            <p:cNvSpPr txBox="1"/>
            <p:nvPr/>
          </p:nvSpPr>
          <p:spPr>
            <a:xfrm>
              <a:off x="10011493" y="2124981"/>
              <a:ext cx="954107" cy="646331"/>
            </a:xfrm>
            <a:prstGeom prst="rect">
              <a:avLst/>
            </a:prstGeom>
            <a:noFill/>
          </p:spPr>
          <p:txBody>
            <a:bodyPr wrap="none" rtlCol="0">
              <a:spAutoFit/>
            </a:bodyPr>
            <a:lstStyle/>
            <a:p>
              <a:r>
                <a:rPr lang="en-US" dirty="0"/>
                <a:t>General</a:t>
              </a:r>
            </a:p>
            <a:p>
              <a:r>
                <a:rPr lang="en-US" dirty="0"/>
                <a:t>Purpose</a:t>
              </a:r>
            </a:p>
          </p:txBody>
        </p:sp>
        <p:sp>
          <p:nvSpPr>
            <p:cNvPr id="66" name="Right Brace 65">
              <a:extLst>
                <a:ext uri="{FF2B5EF4-FFF2-40B4-BE49-F238E27FC236}">
                  <a16:creationId xmlns:a16="http://schemas.microsoft.com/office/drawing/2014/main" id="{A2D0913C-A7EF-C444-A9A4-EB990D7D0C91}"/>
                </a:ext>
              </a:extLst>
            </p:cNvPr>
            <p:cNvSpPr/>
            <p:nvPr/>
          </p:nvSpPr>
          <p:spPr>
            <a:xfrm rot="10800000">
              <a:off x="1766475" y="1541152"/>
              <a:ext cx="618803" cy="364331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TextBox 66">
              <a:extLst>
                <a:ext uri="{FF2B5EF4-FFF2-40B4-BE49-F238E27FC236}">
                  <a16:creationId xmlns:a16="http://schemas.microsoft.com/office/drawing/2014/main" id="{3B0D5099-B895-C445-AACE-0EDE2B81777B}"/>
                </a:ext>
              </a:extLst>
            </p:cNvPr>
            <p:cNvSpPr txBox="1"/>
            <p:nvPr/>
          </p:nvSpPr>
          <p:spPr>
            <a:xfrm>
              <a:off x="985376" y="3008163"/>
              <a:ext cx="954107" cy="646331"/>
            </a:xfrm>
            <a:prstGeom prst="rect">
              <a:avLst/>
            </a:prstGeom>
            <a:noFill/>
          </p:spPr>
          <p:txBody>
            <a:bodyPr wrap="none" rtlCol="0">
              <a:spAutoFit/>
            </a:bodyPr>
            <a:lstStyle/>
            <a:p>
              <a:r>
                <a:rPr lang="en-US" dirty="0"/>
                <a:t>General</a:t>
              </a:r>
            </a:p>
            <a:p>
              <a:r>
                <a:rPr lang="en-US" dirty="0"/>
                <a:t>Purpose</a:t>
              </a:r>
            </a:p>
          </p:txBody>
        </p:sp>
      </p:grpSp>
    </p:spTree>
    <p:extLst>
      <p:ext uri="{BB962C8B-B14F-4D97-AF65-F5344CB8AC3E}">
        <p14:creationId xmlns:p14="http://schemas.microsoft.com/office/powerpoint/2010/main" val="3188408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32-bit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69" name="Group 68">
            <a:extLst>
              <a:ext uri="{FF2B5EF4-FFF2-40B4-BE49-F238E27FC236}">
                <a16:creationId xmlns:a16="http://schemas.microsoft.com/office/drawing/2014/main" id="{5FD9F7AC-3103-2447-9A32-34596DA0B489}"/>
              </a:ext>
            </a:extLst>
          </p:cNvPr>
          <p:cNvGrpSpPr/>
          <p:nvPr/>
        </p:nvGrpSpPr>
        <p:grpSpPr>
          <a:xfrm>
            <a:off x="0" y="1690688"/>
            <a:ext cx="12206263" cy="4155209"/>
            <a:chOff x="880444" y="1499154"/>
            <a:chExt cx="12206263" cy="4155209"/>
          </a:xfrm>
        </p:grpSpPr>
        <p:sp>
          <p:nvSpPr>
            <p:cNvPr id="70" name="Rectangle 69">
              <a:extLst>
                <a:ext uri="{FF2B5EF4-FFF2-40B4-BE49-F238E27FC236}">
                  <a16:creationId xmlns:a16="http://schemas.microsoft.com/office/drawing/2014/main" id="{3F589F9D-AE2C-CD40-8E4C-48B844AA0109}"/>
                </a:ext>
              </a:extLst>
            </p:cNvPr>
            <p:cNvSpPr/>
            <p:nvPr/>
          </p:nvSpPr>
          <p:spPr>
            <a:xfrm>
              <a:off x="880444" y="1502935"/>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eax</a:t>
              </a:r>
              <a:endParaRPr lang="en-US" sz="2400" i="1" dirty="0">
                <a:solidFill>
                  <a:schemeClr val="tx1"/>
                </a:solidFill>
              </a:endParaRPr>
            </a:p>
          </p:txBody>
        </p:sp>
        <p:sp>
          <p:nvSpPr>
            <p:cNvPr id="71" name="Rectangle 70">
              <a:extLst>
                <a:ext uri="{FF2B5EF4-FFF2-40B4-BE49-F238E27FC236}">
                  <a16:creationId xmlns:a16="http://schemas.microsoft.com/office/drawing/2014/main" id="{604E8C1B-CF34-7841-B84C-93436DC29935}"/>
                </a:ext>
              </a:extLst>
            </p:cNvPr>
            <p:cNvSpPr/>
            <p:nvPr/>
          </p:nvSpPr>
          <p:spPr>
            <a:xfrm>
              <a:off x="880444" y="2571401"/>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ecx</a:t>
              </a:r>
              <a:endParaRPr lang="en-US" sz="2400" i="1" dirty="0">
                <a:solidFill>
                  <a:schemeClr val="tx1"/>
                </a:solidFill>
              </a:endParaRPr>
            </a:p>
          </p:txBody>
        </p:sp>
        <p:sp>
          <p:nvSpPr>
            <p:cNvPr id="72" name="Rectangle 71">
              <a:extLst>
                <a:ext uri="{FF2B5EF4-FFF2-40B4-BE49-F238E27FC236}">
                  <a16:creationId xmlns:a16="http://schemas.microsoft.com/office/drawing/2014/main" id="{7A7694CF-2437-0449-8460-D7E8B5A7F111}"/>
                </a:ext>
              </a:extLst>
            </p:cNvPr>
            <p:cNvSpPr/>
            <p:nvPr/>
          </p:nvSpPr>
          <p:spPr>
            <a:xfrm>
              <a:off x="880444" y="3646097"/>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edx</a:t>
              </a:r>
              <a:endParaRPr lang="en-US" sz="2400" i="1" dirty="0">
                <a:solidFill>
                  <a:schemeClr val="tx1"/>
                </a:solidFill>
              </a:endParaRPr>
            </a:p>
          </p:txBody>
        </p:sp>
        <p:sp>
          <p:nvSpPr>
            <p:cNvPr id="73" name="Rectangle 72">
              <a:extLst>
                <a:ext uri="{FF2B5EF4-FFF2-40B4-BE49-F238E27FC236}">
                  <a16:creationId xmlns:a16="http://schemas.microsoft.com/office/drawing/2014/main" id="{CBE30C65-63A9-AD4E-BF80-DFBEC39878A0}"/>
                </a:ext>
              </a:extLst>
            </p:cNvPr>
            <p:cNvSpPr/>
            <p:nvPr/>
          </p:nvSpPr>
          <p:spPr>
            <a:xfrm>
              <a:off x="880444" y="4714563"/>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ebx</a:t>
              </a:r>
              <a:endParaRPr lang="en-US" sz="2400" i="1" dirty="0">
                <a:solidFill>
                  <a:schemeClr val="tx1"/>
                </a:solidFill>
              </a:endParaRPr>
            </a:p>
          </p:txBody>
        </p:sp>
        <p:sp>
          <p:nvSpPr>
            <p:cNvPr id="74" name="Rectangle 73">
              <a:extLst>
                <a:ext uri="{FF2B5EF4-FFF2-40B4-BE49-F238E27FC236}">
                  <a16:creationId xmlns:a16="http://schemas.microsoft.com/office/drawing/2014/main" id="{1F2B0779-06C7-0641-837C-6553CFB5ED94}"/>
                </a:ext>
              </a:extLst>
            </p:cNvPr>
            <p:cNvSpPr/>
            <p:nvPr/>
          </p:nvSpPr>
          <p:spPr>
            <a:xfrm>
              <a:off x="7109711" y="1499154"/>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esi</a:t>
              </a:r>
              <a:endParaRPr lang="en-US" sz="2400" i="1" dirty="0">
                <a:solidFill>
                  <a:schemeClr val="tx1"/>
                </a:solidFill>
              </a:endParaRPr>
            </a:p>
          </p:txBody>
        </p:sp>
        <p:sp>
          <p:nvSpPr>
            <p:cNvPr id="75" name="Rectangle 74">
              <a:extLst>
                <a:ext uri="{FF2B5EF4-FFF2-40B4-BE49-F238E27FC236}">
                  <a16:creationId xmlns:a16="http://schemas.microsoft.com/office/drawing/2014/main" id="{F181F172-2357-E841-B7E2-FA7DDDCF984F}"/>
                </a:ext>
              </a:extLst>
            </p:cNvPr>
            <p:cNvSpPr/>
            <p:nvPr/>
          </p:nvSpPr>
          <p:spPr>
            <a:xfrm>
              <a:off x="4051525" y="1551626"/>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76" name="Rectangle 75">
              <a:extLst>
                <a:ext uri="{FF2B5EF4-FFF2-40B4-BE49-F238E27FC236}">
                  <a16:creationId xmlns:a16="http://schemas.microsoft.com/office/drawing/2014/main" id="{A49D07E0-8D7F-CD49-A299-00C2B8A98F3A}"/>
                </a:ext>
              </a:extLst>
            </p:cNvPr>
            <p:cNvSpPr/>
            <p:nvPr/>
          </p:nvSpPr>
          <p:spPr>
            <a:xfrm>
              <a:off x="5523902" y="1627826"/>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%al</a:t>
              </a:r>
            </a:p>
          </p:txBody>
        </p:sp>
        <p:sp>
          <p:nvSpPr>
            <p:cNvPr id="77" name="Rectangle 76">
              <a:extLst>
                <a:ext uri="{FF2B5EF4-FFF2-40B4-BE49-F238E27FC236}">
                  <a16:creationId xmlns:a16="http://schemas.microsoft.com/office/drawing/2014/main" id="{49144E5E-B5EF-9B4F-94A6-DA49521AA74A}"/>
                </a:ext>
              </a:extLst>
            </p:cNvPr>
            <p:cNvSpPr/>
            <p:nvPr/>
          </p:nvSpPr>
          <p:spPr>
            <a:xfrm>
              <a:off x="4228914" y="1627826"/>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%ah</a:t>
              </a:r>
            </a:p>
          </p:txBody>
        </p:sp>
        <p:sp>
          <p:nvSpPr>
            <p:cNvPr id="78" name="TextBox 77">
              <a:extLst>
                <a:ext uri="{FF2B5EF4-FFF2-40B4-BE49-F238E27FC236}">
                  <a16:creationId xmlns:a16="http://schemas.microsoft.com/office/drawing/2014/main" id="{5AB11217-4C46-624B-9AB4-F5C73B9E3341}"/>
                </a:ext>
              </a:extLst>
            </p:cNvPr>
            <p:cNvSpPr txBox="1"/>
            <p:nvPr/>
          </p:nvSpPr>
          <p:spPr>
            <a:xfrm>
              <a:off x="3355501" y="1739893"/>
              <a:ext cx="696024" cy="461665"/>
            </a:xfrm>
            <a:prstGeom prst="rect">
              <a:avLst/>
            </a:prstGeom>
            <a:noFill/>
          </p:spPr>
          <p:txBody>
            <a:bodyPr wrap="none" rtlCol="0">
              <a:spAutoFit/>
            </a:bodyPr>
            <a:lstStyle/>
            <a:p>
              <a:r>
                <a:rPr lang="en-US" sz="2400" i="1" dirty="0"/>
                <a:t>%ax</a:t>
              </a:r>
            </a:p>
          </p:txBody>
        </p:sp>
        <p:sp>
          <p:nvSpPr>
            <p:cNvPr id="79" name="Rectangle 78">
              <a:extLst>
                <a:ext uri="{FF2B5EF4-FFF2-40B4-BE49-F238E27FC236}">
                  <a16:creationId xmlns:a16="http://schemas.microsoft.com/office/drawing/2014/main" id="{537687C8-DCE0-B245-B205-502DCC4F43C0}"/>
                </a:ext>
              </a:extLst>
            </p:cNvPr>
            <p:cNvSpPr/>
            <p:nvPr/>
          </p:nvSpPr>
          <p:spPr>
            <a:xfrm>
              <a:off x="4051525" y="2616809"/>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0" name="Rectangle 79">
              <a:extLst>
                <a:ext uri="{FF2B5EF4-FFF2-40B4-BE49-F238E27FC236}">
                  <a16:creationId xmlns:a16="http://schemas.microsoft.com/office/drawing/2014/main" id="{0DB5515A-54F1-F244-9C8A-D2A17997524D}"/>
                </a:ext>
              </a:extLst>
            </p:cNvPr>
            <p:cNvSpPr/>
            <p:nvPr/>
          </p:nvSpPr>
          <p:spPr>
            <a:xfrm>
              <a:off x="5523902" y="2693009"/>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%cl</a:t>
              </a:r>
            </a:p>
          </p:txBody>
        </p:sp>
        <p:sp>
          <p:nvSpPr>
            <p:cNvPr id="81" name="Rectangle 80">
              <a:extLst>
                <a:ext uri="{FF2B5EF4-FFF2-40B4-BE49-F238E27FC236}">
                  <a16:creationId xmlns:a16="http://schemas.microsoft.com/office/drawing/2014/main" id="{DF2D1849-760F-914F-B1CB-8BCEF9344648}"/>
                </a:ext>
              </a:extLst>
            </p:cNvPr>
            <p:cNvSpPr/>
            <p:nvPr/>
          </p:nvSpPr>
          <p:spPr>
            <a:xfrm>
              <a:off x="4228914" y="2693009"/>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ch</a:t>
              </a:r>
              <a:endParaRPr lang="en-US" sz="2400" i="1" dirty="0">
                <a:solidFill>
                  <a:schemeClr val="tx1"/>
                </a:solidFill>
              </a:endParaRPr>
            </a:p>
          </p:txBody>
        </p:sp>
        <p:sp>
          <p:nvSpPr>
            <p:cNvPr id="82" name="TextBox 81">
              <a:extLst>
                <a:ext uri="{FF2B5EF4-FFF2-40B4-BE49-F238E27FC236}">
                  <a16:creationId xmlns:a16="http://schemas.microsoft.com/office/drawing/2014/main" id="{98238F37-B0E1-6B42-A8DC-50615800ECE2}"/>
                </a:ext>
              </a:extLst>
            </p:cNvPr>
            <p:cNvSpPr txBox="1"/>
            <p:nvPr/>
          </p:nvSpPr>
          <p:spPr>
            <a:xfrm>
              <a:off x="3355501" y="2805076"/>
              <a:ext cx="665567" cy="461665"/>
            </a:xfrm>
            <a:prstGeom prst="rect">
              <a:avLst/>
            </a:prstGeom>
            <a:noFill/>
          </p:spPr>
          <p:txBody>
            <a:bodyPr wrap="none" rtlCol="0">
              <a:spAutoFit/>
            </a:bodyPr>
            <a:lstStyle/>
            <a:p>
              <a:r>
                <a:rPr lang="en-US" sz="2400" i="1" dirty="0"/>
                <a:t>%cx</a:t>
              </a:r>
            </a:p>
          </p:txBody>
        </p:sp>
        <p:sp>
          <p:nvSpPr>
            <p:cNvPr id="83" name="Rectangle 82">
              <a:extLst>
                <a:ext uri="{FF2B5EF4-FFF2-40B4-BE49-F238E27FC236}">
                  <a16:creationId xmlns:a16="http://schemas.microsoft.com/office/drawing/2014/main" id="{B9D34CC5-66F2-954E-807A-6EC611535C80}"/>
                </a:ext>
              </a:extLst>
            </p:cNvPr>
            <p:cNvSpPr/>
            <p:nvPr/>
          </p:nvSpPr>
          <p:spPr>
            <a:xfrm>
              <a:off x="4051525" y="3690781"/>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4" name="Rectangle 83">
              <a:extLst>
                <a:ext uri="{FF2B5EF4-FFF2-40B4-BE49-F238E27FC236}">
                  <a16:creationId xmlns:a16="http://schemas.microsoft.com/office/drawing/2014/main" id="{5D4E7B73-9CC8-7C4C-A306-0BD90E9F7FC6}"/>
                </a:ext>
              </a:extLst>
            </p:cNvPr>
            <p:cNvSpPr/>
            <p:nvPr/>
          </p:nvSpPr>
          <p:spPr>
            <a:xfrm>
              <a:off x="5523902" y="376698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%dl</a:t>
              </a:r>
            </a:p>
          </p:txBody>
        </p:sp>
        <p:sp>
          <p:nvSpPr>
            <p:cNvPr id="85" name="Rectangle 84">
              <a:extLst>
                <a:ext uri="{FF2B5EF4-FFF2-40B4-BE49-F238E27FC236}">
                  <a16:creationId xmlns:a16="http://schemas.microsoft.com/office/drawing/2014/main" id="{C5372B0D-0867-C843-AB7C-AD2D6CFDB65A}"/>
                </a:ext>
              </a:extLst>
            </p:cNvPr>
            <p:cNvSpPr/>
            <p:nvPr/>
          </p:nvSpPr>
          <p:spPr>
            <a:xfrm>
              <a:off x="4228914" y="376698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%dh</a:t>
              </a:r>
            </a:p>
          </p:txBody>
        </p:sp>
        <p:sp>
          <p:nvSpPr>
            <p:cNvPr id="86" name="TextBox 85">
              <a:extLst>
                <a:ext uri="{FF2B5EF4-FFF2-40B4-BE49-F238E27FC236}">
                  <a16:creationId xmlns:a16="http://schemas.microsoft.com/office/drawing/2014/main" id="{EB0D751A-D1A2-FB4C-893E-8B235F5D10BA}"/>
                </a:ext>
              </a:extLst>
            </p:cNvPr>
            <p:cNvSpPr txBox="1"/>
            <p:nvPr/>
          </p:nvSpPr>
          <p:spPr>
            <a:xfrm>
              <a:off x="3355501" y="3879048"/>
              <a:ext cx="696024" cy="461665"/>
            </a:xfrm>
            <a:prstGeom prst="rect">
              <a:avLst/>
            </a:prstGeom>
            <a:noFill/>
          </p:spPr>
          <p:txBody>
            <a:bodyPr wrap="none" rtlCol="0">
              <a:spAutoFit/>
            </a:bodyPr>
            <a:lstStyle/>
            <a:p>
              <a:r>
                <a:rPr lang="en-US" sz="2400" i="1" dirty="0"/>
                <a:t>%dx</a:t>
              </a:r>
            </a:p>
          </p:txBody>
        </p:sp>
        <p:sp>
          <p:nvSpPr>
            <p:cNvPr id="87" name="Rectangle 86">
              <a:extLst>
                <a:ext uri="{FF2B5EF4-FFF2-40B4-BE49-F238E27FC236}">
                  <a16:creationId xmlns:a16="http://schemas.microsoft.com/office/drawing/2014/main" id="{D78888C8-13E6-C64B-8BE2-FE5B9E13F1B6}"/>
                </a:ext>
              </a:extLst>
            </p:cNvPr>
            <p:cNvSpPr/>
            <p:nvPr/>
          </p:nvSpPr>
          <p:spPr>
            <a:xfrm>
              <a:off x="4051525" y="4764684"/>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8" name="Rectangle 87">
              <a:extLst>
                <a:ext uri="{FF2B5EF4-FFF2-40B4-BE49-F238E27FC236}">
                  <a16:creationId xmlns:a16="http://schemas.microsoft.com/office/drawing/2014/main" id="{2BB8C60B-5BF1-FD4B-A8C9-03DB159E0D99}"/>
                </a:ext>
              </a:extLst>
            </p:cNvPr>
            <p:cNvSpPr/>
            <p:nvPr/>
          </p:nvSpPr>
          <p:spPr>
            <a:xfrm>
              <a:off x="5523902" y="4840884"/>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bl</a:t>
              </a:r>
              <a:endParaRPr lang="en-US" sz="2400" i="1" dirty="0">
                <a:solidFill>
                  <a:schemeClr val="tx1"/>
                </a:solidFill>
              </a:endParaRPr>
            </a:p>
          </p:txBody>
        </p:sp>
        <p:sp>
          <p:nvSpPr>
            <p:cNvPr id="89" name="Rectangle 88">
              <a:extLst>
                <a:ext uri="{FF2B5EF4-FFF2-40B4-BE49-F238E27FC236}">
                  <a16:creationId xmlns:a16="http://schemas.microsoft.com/office/drawing/2014/main" id="{445A876F-B001-F441-8E0A-16D1C71CB656}"/>
                </a:ext>
              </a:extLst>
            </p:cNvPr>
            <p:cNvSpPr/>
            <p:nvPr/>
          </p:nvSpPr>
          <p:spPr>
            <a:xfrm>
              <a:off x="4228914" y="4840884"/>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bh</a:t>
              </a:r>
              <a:endParaRPr lang="en-US" sz="2400" i="1" dirty="0">
                <a:solidFill>
                  <a:schemeClr val="tx1"/>
                </a:solidFill>
              </a:endParaRPr>
            </a:p>
          </p:txBody>
        </p:sp>
        <p:sp>
          <p:nvSpPr>
            <p:cNvPr id="90" name="TextBox 89">
              <a:extLst>
                <a:ext uri="{FF2B5EF4-FFF2-40B4-BE49-F238E27FC236}">
                  <a16:creationId xmlns:a16="http://schemas.microsoft.com/office/drawing/2014/main" id="{4A5AFFF1-CE0C-694B-8F23-376AD048E237}"/>
                </a:ext>
              </a:extLst>
            </p:cNvPr>
            <p:cNvSpPr txBox="1"/>
            <p:nvPr/>
          </p:nvSpPr>
          <p:spPr>
            <a:xfrm>
              <a:off x="3355501" y="4952951"/>
              <a:ext cx="689869" cy="461665"/>
            </a:xfrm>
            <a:prstGeom prst="rect">
              <a:avLst/>
            </a:prstGeom>
            <a:noFill/>
          </p:spPr>
          <p:txBody>
            <a:bodyPr wrap="none" rtlCol="0">
              <a:spAutoFit/>
            </a:bodyPr>
            <a:lstStyle/>
            <a:p>
              <a:r>
                <a:rPr lang="en-US" sz="2400" i="1" dirty="0"/>
                <a:t>%</a:t>
              </a:r>
              <a:r>
                <a:rPr lang="en-US" sz="2400" i="1" dirty="0" err="1"/>
                <a:t>bx</a:t>
              </a:r>
              <a:endParaRPr lang="en-US" sz="2400" i="1" dirty="0"/>
            </a:p>
          </p:txBody>
        </p:sp>
        <p:sp>
          <p:nvSpPr>
            <p:cNvPr id="91" name="Rectangle 90">
              <a:extLst>
                <a:ext uri="{FF2B5EF4-FFF2-40B4-BE49-F238E27FC236}">
                  <a16:creationId xmlns:a16="http://schemas.microsoft.com/office/drawing/2014/main" id="{9A782DAE-38F1-0047-BAE9-AAB6DAA6EBC3}"/>
                </a:ext>
              </a:extLst>
            </p:cNvPr>
            <p:cNvSpPr/>
            <p:nvPr/>
          </p:nvSpPr>
          <p:spPr>
            <a:xfrm>
              <a:off x="10280618" y="15538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si</a:t>
              </a:r>
              <a:endParaRPr lang="en-US" sz="2400" i="1" dirty="0">
                <a:solidFill>
                  <a:schemeClr val="tx1"/>
                </a:solidFill>
              </a:endParaRPr>
            </a:p>
          </p:txBody>
        </p:sp>
        <p:sp>
          <p:nvSpPr>
            <p:cNvPr id="92" name="Rectangle 91">
              <a:extLst>
                <a:ext uri="{FF2B5EF4-FFF2-40B4-BE49-F238E27FC236}">
                  <a16:creationId xmlns:a16="http://schemas.microsoft.com/office/drawing/2014/main" id="{90E69FD1-1CA7-034A-89D4-8DF7D2C04BA4}"/>
                </a:ext>
              </a:extLst>
            </p:cNvPr>
            <p:cNvSpPr/>
            <p:nvPr/>
          </p:nvSpPr>
          <p:spPr>
            <a:xfrm>
              <a:off x="7109711" y="2567620"/>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edi</a:t>
              </a:r>
              <a:endParaRPr lang="en-US" sz="2400" i="1" dirty="0">
                <a:solidFill>
                  <a:schemeClr val="tx1"/>
                </a:solidFill>
              </a:endParaRPr>
            </a:p>
          </p:txBody>
        </p:sp>
        <p:sp>
          <p:nvSpPr>
            <p:cNvPr id="93" name="Rectangle 92">
              <a:extLst>
                <a:ext uri="{FF2B5EF4-FFF2-40B4-BE49-F238E27FC236}">
                  <a16:creationId xmlns:a16="http://schemas.microsoft.com/office/drawing/2014/main" id="{E955CED2-9C8B-7E49-9667-C61E70A11D9A}"/>
                </a:ext>
              </a:extLst>
            </p:cNvPr>
            <p:cNvSpPr/>
            <p:nvPr/>
          </p:nvSpPr>
          <p:spPr>
            <a:xfrm>
              <a:off x="7099921" y="3627102"/>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esp</a:t>
              </a:r>
              <a:endParaRPr lang="en-US" sz="2400" i="1" dirty="0">
                <a:solidFill>
                  <a:schemeClr val="tx1"/>
                </a:solidFill>
              </a:endParaRPr>
            </a:p>
          </p:txBody>
        </p:sp>
        <p:sp>
          <p:nvSpPr>
            <p:cNvPr id="94" name="Rectangle 93">
              <a:extLst>
                <a:ext uri="{FF2B5EF4-FFF2-40B4-BE49-F238E27FC236}">
                  <a16:creationId xmlns:a16="http://schemas.microsoft.com/office/drawing/2014/main" id="{233C14A4-22B1-3E45-A23B-00E64A712352}"/>
                </a:ext>
              </a:extLst>
            </p:cNvPr>
            <p:cNvSpPr/>
            <p:nvPr/>
          </p:nvSpPr>
          <p:spPr>
            <a:xfrm>
              <a:off x="10280618" y="2610039"/>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%di</a:t>
              </a:r>
            </a:p>
          </p:txBody>
        </p:sp>
        <p:sp>
          <p:nvSpPr>
            <p:cNvPr id="95" name="Rectangle 94">
              <a:extLst>
                <a:ext uri="{FF2B5EF4-FFF2-40B4-BE49-F238E27FC236}">
                  <a16:creationId xmlns:a16="http://schemas.microsoft.com/office/drawing/2014/main" id="{02DF64F4-46AE-8D43-A413-CEC4297D3F5B}"/>
                </a:ext>
              </a:extLst>
            </p:cNvPr>
            <p:cNvSpPr/>
            <p:nvPr/>
          </p:nvSpPr>
          <p:spPr>
            <a:xfrm>
              <a:off x="10280618" y="3684971"/>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sp</a:t>
              </a:r>
              <a:endParaRPr lang="en-US" sz="2400" i="1" dirty="0">
                <a:solidFill>
                  <a:schemeClr val="tx1"/>
                </a:solidFill>
              </a:endParaRPr>
            </a:p>
          </p:txBody>
        </p:sp>
        <p:sp>
          <p:nvSpPr>
            <p:cNvPr id="96" name="TextBox 95">
              <a:extLst>
                <a:ext uri="{FF2B5EF4-FFF2-40B4-BE49-F238E27FC236}">
                  <a16:creationId xmlns:a16="http://schemas.microsoft.com/office/drawing/2014/main" id="{FC9DF31C-580C-0141-8D04-D84C5064E827}"/>
                </a:ext>
              </a:extLst>
            </p:cNvPr>
            <p:cNvSpPr txBox="1"/>
            <p:nvPr/>
          </p:nvSpPr>
          <p:spPr>
            <a:xfrm>
              <a:off x="8489358" y="3896270"/>
              <a:ext cx="1791260" cy="461665"/>
            </a:xfrm>
            <a:prstGeom prst="rect">
              <a:avLst/>
            </a:prstGeom>
            <a:noFill/>
          </p:spPr>
          <p:txBody>
            <a:bodyPr wrap="none" rtlCol="0">
              <a:spAutoFit/>
            </a:bodyPr>
            <a:lstStyle/>
            <a:p>
              <a:pPr algn="r"/>
              <a:r>
                <a:rPr lang="en-US" sz="2400" i="1" dirty="0"/>
                <a:t>stack pointer</a:t>
              </a:r>
            </a:p>
          </p:txBody>
        </p:sp>
        <p:sp>
          <p:nvSpPr>
            <p:cNvPr id="97" name="Rectangle 96">
              <a:extLst>
                <a:ext uri="{FF2B5EF4-FFF2-40B4-BE49-F238E27FC236}">
                  <a16:creationId xmlns:a16="http://schemas.microsoft.com/office/drawing/2014/main" id="{03834E53-2BA0-2B46-9C77-D804C5C0078C}"/>
                </a:ext>
              </a:extLst>
            </p:cNvPr>
            <p:cNvSpPr/>
            <p:nvPr/>
          </p:nvSpPr>
          <p:spPr>
            <a:xfrm>
              <a:off x="7109711" y="4686584"/>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ebp</a:t>
              </a:r>
              <a:endParaRPr lang="en-US" sz="2400" i="1" dirty="0">
                <a:solidFill>
                  <a:schemeClr val="tx1"/>
                </a:solidFill>
              </a:endParaRPr>
            </a:p>
          </p:txBody>
        </p:sp>
        <p:sp>
          <p:nvSpPr>
            <p:cNvPr id="98" name="Rectangle 97">
              <a:extLst>
                <a:ext uri="{FF2B5EF4-FFF2-40B4-BE49-F238E27FC236}">
                  <a16:creationId xmlns:a16="http://schemas.microsoft.com/office/drawing/2014/main" id="{2C5834E6-E5C0-3E43-AAD8-80B8ACCB4361}"/>
                </a:ext>
              </a:extLst>
            </p:cNvPr>
            <p:cNvSpPr/>
            <p:nvPr/>
          </p:nvSpPr>
          <p:spPr>
            <a:xfrm>
              <a:off x="10290408" y="473175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bp</a:t>
              </a:r>
              <a:endParaRPr lang="en-US" sz="2400" i="1" dirty="0">
                <a:solidFill>
                  <a:schemeClr val="tx1"/>
                </a:solidFill>
              </a:endParaRPr>
            </a:p>
          </p:txBody>
        </p:sp>
        <p:sp>
          <p:nvSpPr>
            <p:cNvPr id="99" name="TextBox 98">
              <a:extLst>
                <a:ext uri="{FF2B5EF4-FFF2-40B4-BE49-F238E27FC236}">
                  <a16:creationId xmlns:a16="http://schemas.microsoft.com/office/drawing/2014/main" id="{80638DC1-3384-BF41-8DC2-336992515E98}"/>
                </a:ext>
              </a:extLst>
            </p:cNvPr>
            <p:cNvSpPr txBox="1"/>
            <p:nvPr/>
          </p:nvSpPr>
          <p:spPr>
            <a:xfrm>
              <a:off x="8555574" y="4955752"/>
              <a:ext cx="1734834" cy="461665"/>
            </a:xfrm>
            <a:prstGeom prst="rect">
              <a:avLst/>
            </a:prstGeom>
            <a:noFill/>
          </p:spPr>
          <p:txBody>
            <a:bodyPr wrap="none" rtlCol="0">
              <a:spAutoFit/>
            </a:bodyPr>
            <a:lstStyle/>
            <a:p>
              <a:pPr algn="r"/>
              <a:r>
                <a:rPr lang="en-US" sz="2400" i="1" dirty="0"/>
                <a:t>base pointer</a:t>
              </a:r>
            </a:p>
          </p:txBody>
        </p:sp>
      </p:grpSp>
    </p:spTree>
    <p:extLst>
      <p:ext uri="{BB962C8B-B14F-4D97-AF65-F5344CB8AC3E}">
        <p14:creationId xmlns:p14="http://schemas.microsoft.com/office/powerpoint/2010/main" val="16595246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64-bit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dirty="0"/>
              <a:t>Programming at the Hardware/Software Interface</a:t>
            </a:r>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9" name="Group 8">
            <a:extLst>
              <a:ext uri="{FF2B5EF4-FFF2-40B4-BE49-F238E27FC236}">
                <a16:creationId xmlns:a16="http://schemas.microsoft.com/office/drawing/2014/main" id="{54DD6277-80E6-5345-A664-D40E04DF7EA9}"/>
              </a:ext>
            </a:extLst>
          </p:cNvPr>
          <p:cNvGrpSpPr>
            <a:grpSpLocks noChangeAspect="1"/>
          </p:cNvGrpSpPr>
          <p:nvPr/>
        </p:nvGrpSpPr>
        <p:grpSpPr>
          <a:xfrm>
            <a:off x="184525" y="1578582"/>
            <a:ext cx="11923096" cy="4603142"/>
            <a:chOff x="-5156200" y="1422400"/>
            <a:chExt cx="25368288" cy="9793920"/>
          </a:xfrm>
        </p:grpSpPr>
        <p:grpSp>
          <p:nvGrpSpPr>
            <p:cNvPr id="10" name="Group 9">
              <a:extLst>
                <a:ext uri="{FF2B5EF4-FFF2-40B4-BE49-F238E27FC236}">
                  <a16:creationId xmlns:a16="http://schemas.microsoft.com/office/drawing/2014/main" id="{0252F08E-68F4-8045-B987-A6FA52AED4E6}"/>
                </a:ext>
              </a:extLst>
            </p:cNvPr>
            <p:cNvGrpSpPr/>
            <p:nvPr/>
          </p:nvGrpSpPr>
          <p:grpSpPr>
            <a:xfrm>
              <a:off x="-5156200" y="1422400"/>
              <a:ext cx="12491684" cy="1143000"/>
              <a:chOff x="-469900" y="2057400"/>
              <a:chExt cx="12491684" cy="1143000"/>
            </a:xfrm>
          </p:grpSpPr>
          <p:sp>
            <p:nvSpPr>
              <p:cNvPr id="86" name="Rectangle 85">
                <a:extLst>
                  <a:ext uri="{FF2B5EF4-FFF2-40B4-BE49-F238E27FC236}">
                    <a16:creationId xmlns:a16="http://schemas.microsoft.com/office/drawing/2014/main" id="{138A2147-A334-D84E-8902-0E283D4D316D}"/>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rax</a:t>
                </a:r>
                <a:endParaRPr lang="en-US" sz="2400" i="1" dirty="0">
                  <a:solidFill>
                    <a:schemeClr val="tx1"/>
                  </a:solidFill>
                </a:endParaRPr>
              </a:p>
            </p:txBody>
          </p:sp>
          <p:sp>
            <p:nvSpPr>
              <p:cNvPr id="87" name="Rectangle 86">
                <a:extLst>
                  <a:ext uri="{FF2B5EF4-FFF2-40B4-BE49-F238E27FC236}">
                    <a16:creationId xmlns:a16="http://schemas.microsoft.com/office/drawing/2014/main" id="{B4533A1C-E43F-8741-8B0B-66B371576F83}"/>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eax</a:t>
                </a:r>
                <a:endParaRPr lang="en-US" sz="2400" i="1" dirty="0">
                  <a:solidFill>
                    <a:schemeClr val="tx1"/>
                  </a:solidFill>
                </a:endParaRPr>
              </a:p>
            </p:txBody>
          </p:sp>
          <p:sp>
            <p:nvSpPr>
              <p:cNvPr id="88" name="Rectangle 87">
                <a:extLst>
                  <a:ext uri="{FF2B5EF4-FFF2-40B4-BE49-F238E27FC236}">
                    <a16:creationId xmlns:a16="http://schemas.microsoft.com/office/drawing/2014/main" id="{37F33108-4524-2E4D-95DC-B746DAFFC27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%ax</a:t>
                </a:r>
              </a:p>
            </p:txBody>
          </p:sp>
          <p:sp>
            <p:nvSpPr>
              <p:cNvPr id="89" name="Rectangle 88">
                <a:extLst>
                  <a:ext uri="{FF2B5EF4-FFF2-40B4-BE49-F238E27FC236}">
                    <a16:creationId xmlns:a16="http://schemas.microsoft.com/office/drawing/2014/main" id="{D2357103-A5E1-F04D-BF42-F97046B3E2D3}"/>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%al</a:t>
                </a:r>
              </a:p>
            </p:txBody>
          </p:sp>
        </p:grpSp>
        <p:grpSp>
          <p:nvGrpSpPr>
            <p:cNvPr id="11" name="Group 10">
              <a:extLst>
                <a:ext uri="{FF2B5EF4-FFF2-40B4-BE49-F238E27FC236}">
                  <a16:creationId xmlns:a16="http://schemas.microsoft.com/office/drawing/2014/main" id="{BBB133A6-C6F5-A842-838A-BBE941621E0A}"/>
                </a:ext>
              </a:extLst>
            </p:cNvPr>
            <p:cNvGrpSpPr/>
            <p:nvPr/>
          </p:nvGrpSpPr>
          <p:grpSpPr>
            <a:xfrm>
              <a:off x="-5156200" y="2651212"/>
              <a:ext cx="12491684" cy="1143000"/>
              <a:chOff x="-469900" y="2057400"/>
              <a:chExt cx="12491684" cy="1143000"/>
            </a:xfrm>
          </p:grpSpPr>
          <p:sp>
            <p:nvSpPr>
              <p:cNvPr id="82" name="Rectangle 81">
                <a:extLst>
                  <a:ext uri="{FF2B5EF4-FFF2-40B4-BE49-F238E27FC236}">
                    <a16:creationId xmlns:a16="http://schemas.microsoft.com/office/drawing/2014/main" id="{6C7DA38B-466E-914B-BD56-0E4DD795E8D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rcx</a:t>
                </a:r>
                <a:endParaRPr lang="en-US" sz="2400" i="1" dirty="0">
                  <a:solidFill>
                    <a:schemeClr val="tx1"/>
                  </a:solidFill>
                </a:endParaRPr>
              </a:p>
            </p:txBody>
          </p:sp>
          <p:sp>
            <p:nvSpPr>
              <p:cNvPr id="83" name="Rectangle 82">
                <a:extLst>
                  <a:ext uri="{FF2B5EF4-FFF2-40B4-BE49-F238E27FC236}">
                    <a16:creationId xmlns:a16="http://schemas.microsoft.com/office/drawing/2014/main" id="{AE8C6E6C-C495-C649-A5E6-E25174727AD5}"/>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ecx</a:t>
                </a:r>
                <a:endParaRPr lang="en-US" sz="2400" i="1" dirty="0">
                  <a:solidFill>
                    <a:schemeClr val="tx1"/>
                  </a:solidFill>
                </a:endParaRPr>
              </a:p>
            </p:txBody>
          </p:sp>
          <p:sp>
            <p:nvSpPr>
              <p:cNvPr id="84" name="Rectangle 83">
                <a:extLst>
                  <a:ext uri="{FF2B5EF4-FFF2-40B4-BE49-F238E27FC236}">
                    <a16:creationId xmlns:a16="http://schemas.microsoft.com/office/drawing/2014/main" id="{4A49346D-D13B-154A-9C67-02A9EEDB5FED}"/>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%cx</a:t>
                </a:r>
              </a:p>
            </p:txBody>
          </p:sp>
          <p:sp>
            <p:nvSpPr>
              <p:cNvPr id="85" name="Rectangle 84">
                <a:extLst>
                  <a:ext uri="{FF2B5EF4-FFF2-40B4-BE49-F238E27FC236}">
                    <a16:creationId xmlns:a16="http://schemas.microsoft.com/office/drawing/2014/main" id="{E853A933-608A-7142-BB6C-D30611F670B0}"/>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%cl</a:t>
                </a:r>
              </a:p>
            </p:txBody>
          </p:sp>
        </p:grpSp>
        <p:grpSp>
          <p:nvGrpSpPr>
            <p:cNvPr id="12" name="Group 11">
              <a:extLst>
                <a:ext uri="{FF2B5EF4-FFF2-40B4-BE49-F238E27FC236}">
                  <a16:creationId xmlns:a16="http://schemas.microsoft.com/office/drawing/2014/main" id="{B64C4323-42BB-544F-9C60-BE5A159E9614}"/>
                </a:ext>
              </a:extLst>
            </p:cNvPr>
            <p:cNvGrpSpPr/>
            <p:nvPr/>
          </p:nvGrpSpPr>
          <p:grpSpPr>
            <a:xfrm>
              <a:off x="-5156200" y="3900227"/>
              <a:ext cx="12491684" cy="1143000"/>
              <a:chOff x="-469900" y="2057400"/>
              <a:chExt cx="12491684" cy="1143000"/>
            </a:xfrm>
          </p:grpSpPr>
          <p:sp>
            <p:nvSpPr>
              <p:cNvPr id="78" name="Rectangle 77">
                <a:extLst>
                  <a:ext uri="{FF2B5EF4-FFF2-40B4-BE49-F238E27FC236}">
                    <a16:creationId xmlns:a16="http://schemas.microsoft.com/office/drawing/2014/main" id="{523A9F03-384F-4E4C-96D1-7525E8A96F6C}"/>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rdx</a:t>
                </a:r>
                <a:endParaRPr lang="en-US" sz="2400" i="1" dirty="0">
                  <a:solidFill>
                    <a:schemeClr val="tx1"/>
                  </a:solidFill>
                </a:endParaRPr>
              </a:p>
            </p:txBody>
          </p:sp>
          <p:sp>
            <p:nvSpPr>
              <p:cNvPr id="79" name="Rectangle 78">
                <a:extLst>
                  <a:ext uri="{FF2B5EF4-FFF2-40B4-BE49-F238E27FC236}">
                    <a16:creationId xmlns:a16="http://schemas.microsoft.com/office/drawing/2014/main" id="{5E505A19-34A0-C24E-B565-CF81B6F36BC7}"/>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edx</a:t>
                </a:r>
                <a:endParaRPr lang="en-US" sz="2400" i="1" dirty="0">
                  <a:solidFill>
                    <a:schemeClr val="tx1"/>
                  </a:solidFill>
                </a:endParaRPr>
              </a:p>
            </p:txBody>
          </p:sp>
          <p:sp>
            <p:nvSpPr>
              <p:cNvPr id="80" name="Rectangle 79">
                <a:extLst>
                  <a:ext uri="{FF2B5EF4-FFF2-40B4-BE49-F238E27FC236}">
                    <a16:creationId xmlns:a16="http://schemas.microsoft.com/office/drawing/2014/main" id="{45F5CBEF-546A-1344-8E7A-07D71246043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%dx</a:t>
                </a:r>
              </a:p>
            </p:txBody>
          </p:sp>
          <p:sp>
            <p:nvSpPr>
              <p:cNvPr id="81" name="Rectangle 80">
                <a:extLst>
                  <a:ext uri="{FF2B5EF4-FFF2-40B4-BE49-F238E27FC236}">
                    <a16:creationId xmlns:a16="http://schemas.microsoft.com/office/drawing/2014/main" id="{CEFE61F9-7492-624F-AC64-CA6070524D4B}"/>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%dl</a:t>
                </a:r>
              </a:p>
            </p:txBody>
          </p:sp>
        </p:grpSp>
        <p:grpSp>
          <p:nvGrpSpPr>
            <p:cNvPr id="13" name="Group 12">
              <a:extLst>
                <a:ext uri="{FF2B5EF4-FFF2-40B4-BE49-F238E27FC236}">
                  <a16:creationId xmlns:a16="http://schemas.microsoft.com/office/drawing/2014/main" id="{588ACFAC-58C9-524D-9F29-E1606B123B79}"/>
                </a:ext>
              </a:extLst>
            </p:cNvPr>
            <p:cNvGrpSpPr/>
            <p:nvPr/>
          </p:nvGrpSpPr>
          <p:grpSpPr>
            <a:xfrm>
              <a:off x="-5156200" y="5129039"/>
              <a:ext cx="12491684" cy="1143000"/>
              <a:chOff x="-469900" y="2057400"/>
              <a:chExt cx="12491684" cy="1143000"/>
            </a:xfrm>
          </p:grpSpPr>
          <p:sp>
            <p:nvSpPr>
              <p:cNvPr id="74" name="Rectangle 73">
                <a:extLst>
                  <a:ext uri="{FF2B5EF4-FFF2-40B4-BE49-F238E27FC236}">
                    <a16:creationId xmlns:a16="http://schemas.microsoft.com/office/drawing/2014/main" id="{8A27B0C6-351C-484E-8B76-B52AE3F222A2}"/>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rbx</a:t>
                </a:r>
                <a:endParaRPr lang="en-US" sz="2400" i="1" dirty="0">
                  <a:solidFill>
                    <a:schemeClr val="tx1"/>
                  </a:solidFill>
                </a:endParaRPr>
              </a:p>
            </p:txBody>
          </p:sp>
          <p:sp>
            <p:nvSpPr>
              <p:cNvPr id="75" name="Rectangle 74">
                <a:extLst>
                  <a:ext uri="{FF2B5EF4-FFF2-40B4-BE49-F238E27FC236}">
                    <a16:creationId xmlns:a16="http://schemas.microsoft.com/office/drawing/2014/main" id="{5E41D13F-73B2-D642-A727-AEE51EF42949}"/>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ebx</a:t>
                </a:r>
                <a:endParaRPr lang="en-US" sz="2400" i="1" dirty="0">
                  <a:solidFill>
                    <a:schemeClr val="tx1"/>
                  </a:solidFill>
                </a:endParaRPr>
              </a:p>
            </p:txBody>
          </p:sp>
          <p:sp>
            <p:nvSpPr>
              <p:cNvPr id="76" name="Rectangle 75">
                <a:extLst>
                  <a:ext uri="{FF2B5EF4-FFF2-40B4-BE49-F238E27FC236}">
                    <a16:creationId xmlns:a16="http://schemas.microsoft.com/office/drawing/2014/main" id="{04B35B74-8C7F-7B44-9DD5-99A990AAF10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bx</a:t>
                </a:r>
                <a:endParaRPr lang="en-US" sz="1600" i="1" dirty="0">
                  <a:solidFill>
                    <a:schemeClr val="tx1"/>
                  </a:solidFill>
                </a:endParaRPr>
              </a:p>
            </p:txBody>
          </p:sp>
          <p:sp>
            <p:nvSpPr>
              <p:cNvPr id="77" name="Rectangle 76">
                <a:extLst>
                  <a:ext uri="{FF2B5EF4-FFF2-40B4-BE49-F238E27FC236}">
                    <a16:creationId xmlns:a16="http://schemas.microsoft.com/office/drawing/2014/main" id="{638226DA-CD22-1146-A6CC-8B0E75C4D53E}"/>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bl</a:t>
                </a:r>
                <a:endParaRPr lang="en-US" sz="1100" i="1" dirty="0">
                  <a:solidFill>
                    <a:schemeClr val="tx1"/>
                  </a:solidFill>
                </a:endParaRPr>
              </a:p>
            </p:txBody>
          </p:sp>
        </p:grpSp>
        <p:grpSp>
          <p:nvGrpSpPr>
            <p:cNvPr id="14" name="Group 13">
              <a:extLst>
                <a:ext uri="{FF2B5EF4-FFF2-40B4-BE49-F238E27FC236}">
                  <a16:creationId xmlns:a16="http://schemas.microsoft.com/office/drawing/2014/main" id="{6251FC0E-35BA-F64C-9B83-06FDF4C1B8A7}"/>
                </a:ext>
              </a:extLst>
            </p:cNvPr>
            <p:cNvGrpSpPr/>
            <p:nvPr/>
          </p:nvGrpSpPr>
          <p:grpSpPr>
            <a:xfrm>
              <a:off x="-5156200" y="6366681"/>
              <a:ext cx="12491684" cy="1143000"/>
              <a:chOff x="-469900" y="2057400"/>
              <a:chExt cx="12491684" cy="1143000"/>
            </a:xfrm>
          </p:grpSpPr>
          <p:sp>
            <p:nvSpPr>
              <p:cNvPr id="70" name="Rectangle 69">
                <a:extLst>
                  <a:ext uri="{FF2B5EF4-FFF2-40B4-BE49-F238E27FC236}">
                    <a16:creationId xmlns:a16="http://schemas.microsoft.com/office/drawing/2014/main" id="{52767C5F-8D2D-2449-A1E0-D60ADC68331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rsi</a:t>
                </a:r>
                <a:endParaRPr lang="en-US" sz="2400" i="1" dirty="0">
                  <a:solidFill>
                    <a:schemeClr val="tx1"/>
                  </a:solidFill>
                </a:endParaRPr>
              </a:p>
            </p:txBody>
          </p:sp>
          <p:sp>
            <p:nvSpPr>
              <p:cNvPr id="71" name="Rectangle 70">
                <a:extLst>
                  <a:ext uri="{FF2B5EF4-FFF2-40B4-BE49-F238E27FC236}">
                    <a16:creationId xmlns:a16="http://schemas.microsoft.com/office/drawing/2014/main" id="{6DA2FB22-81AC-964A-B290-F46CB5DF372C}"/>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esi</a:t>
                </a:r>
                <a:endParaRPr lang="en-US" sz="2400" i="1" dirty="0">
                  <a:solidFill>
                    <a:schemeClr val="tx1"/>
                  </a:solidFill>
                </a:endParaRPr>
              </a:p>
            </p:txBody>
          </p:sp>
          <p:sp>
            <p:nvSpPr>
              <p:cNvPr id="72" name="Rectangle 71">
                <a:extLst>
                  <a:ext uri="{FF2B5EF4-FFF2-40B4-BE49-F238E27FC236}">
                    <a16:creationId xmlns:a16="http://schemas.microsoft.com/office/drawing/2014/main" id="{CA86E5FF-616B-5F46-8AB7-FDF12D71807B}"/>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si</a:t>
                </a:r>
                <a:endParaRPr lang="en-US" sz="1600" i="1" dirty="0">
                  <a:solidFill>
                    <a:schemeClr val="tx1"/>
                  </a:solidFill>
                </a:endParaRPr>
              </a:p>
            </p:txBody>
          </p:sp>
          <p:sp>
            <p:nvSpPr>
              <p:cNvPr id="73" name="Rectangle 72">
                <a:extLst>
                  <a:ext uri="{FF2B5EF4-FFF2-40B4-BE49-F238E27FC236}">
                    <a16:creationId xmlns:a16="http://schemas.microsoft.com/office/drawing/2014/main" id="{B9E6864D-C1D4-1344-81C2-E64C25851B82}"/>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sil</a:t>
                </a:r>
                <a:endParaRPr lang="en-US" sz="1100" i="1" dirty="0">
                  <a:solidFill>
                    <a:schemeClr val="tx1"/>
                  </a:solidFill>
                </a:endParaRPr>
              </a:p>
            </p:txBody>
          </p:sp>
        </p:grpSp>
        <p:grpSp>
          <p:nvGrpSpPr>
            <p:cNvPr id="15" name="Group 14">
              <a:extLst>
                <a:ext uri="{FF2B5EF4-FFF2-40B4-BE49-F238E27FC236}">
                  <a16:creationId xmlns:a16="http://schemas.microsoft.com/office/drawing/2014/main" id="{3FB12060-4872-2044-B55C-FE6C1137C5B9}"/>
                </a:ext>
              </a:extLst>
            </p:cNvPr>
            <p:cNvGrpSpPr/>
            <p:nvPr/>
          </p:nvGrpSpPr>
          <p:grpSpPr>
            <a:xfrm>
              <a:off x="-5156200" y="7595493"/>
              <a:ext cx="12491684" cy="1143000"/>
              <a:chOff x="-469900" y="2057400"/>
              <a:chExt cx="12491684" cy="1143000"/>
            </a:xfrm>
          </p:grpSpPr>
          <p:sp>
            <p:nvSpPr>
              <p:cNvPr id="66" name="Rectangle 65">
                <a:extLst>
                  <a:ext uri="{FF2B5EF4-FFF2-40B4-BE49-F238E27FC236}">
                    <a16:creationId xmlns:a16="http://schemas.microsoft.com/office/drawing/2014/main" id="{A7D1147E-4DD8-DC49-BCF5-197DFF0F8115}"/>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rdi</a:t>
                </a:r>
                <a:endParaRPr lang="en-US" sz="2400" i="1" dirty="0">
                  <a:solidFill>
                    <a:schemeClr val="tx1"/>
                  </a:solidFill>
                </a:endParaRPr>
              </a:p>
            </p:txBody>
          </p:sp>
          <p:sp>
            <p:nvSpPr>
              <p:cNvPr id="67" name="Rectangle 66">
                <a:extLst>
                  <a:ext uri="{FF2B5EF4-FFF2-40B4-BE49-F238E27FC236}">
                    <a16:creationId xmlns:a16="http://schemas.microsoft.com/office/drawing/2014/main" id="{3ED199CD-1C1B-2C4C-9796-729E94FE367F}"/>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edi</a:t>
                </a:r>
                <a:endParaRPr lang="en-US" sz="2400" i="1" dirty="0">
                  <a:solidFill>
                    <a:schemeClr val="tx1"/>
                  </a:solidFill>
                </a:endParaRPr>
              </a:p>
            </p:txBody>
          </p:sp>
          <p:sp>
            <p:nvSpPr>
              <p:cNvPr id="68" name="Rectangle 67">
                <a:extLst>
                  <a:ext uri="{FF2B5EF4-FFF2-40B4-BE49-F238E27FC236}">
                    <a16:creationId xmlns:a16="http://schemas.microsoft.com/office/drawing/2014/main" id="{3DDD24C7-F083-874A-B903-C9DD15F5164D}"/>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%di</a:t>
                </a:r>
              </a:p>
            </p:txBody>
          </p:sp>
          <p:sp>
            <p:nvSpPr>
              <p:cNvPr id="69" name="Rectangle 68">
                <a:extLst>
                  <a:ext uri="{FF2B5EF4-FFF2-40B4-BE49-F238E27FC236}">
                    <a16:creationId xmlns:a16="http://schemas.microsoft.com/office/drawing/2014/main" id="{8078CD24-BC3C-5447-916E-7A7D59F18316}"/>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dil</a:t>
                </a:r>
                <a:endParaRPr lang="en-US" sz="1100" i="1" dirty="0">
                  <a:solidFill>
                    <a:schemeClr val="tx1"/>
                  </a:solidFill>
                </a:endParaRPr>
              </a:p>
            </p:txBody>
          </p:sp>
        </p:grpSp>
        <p:grpSp>
          <p:nvGrpSpPr>
            <p:cNvPr id="16" name="Group 15">
              <a:extLst>
                <a:ext uri="{FF2B5EF4-FFF2-40B4-BE49-F238E27FC236}">
                  <a16:creationId xmlns:a16="http://schemas.microsoft.com/office/drawing/2014/main" id="{47614794-D8C7-D644-85F3-D8DEEA634D73}"/>
                </a:ext>
              </a:extLst>
            </p:cNvPr>
            <p:cNvGrpSpPr/>
            <p:nvPr/>
          </p:nvGrpSpPr>
          <p:grpSpPr>
            <a:xfrm>
              <a:off x="-5156200" y="8844508"/>
              <a:ext cx="12491684" cy="1143000"/>
              <a:chOff x="-469900" y="9479508"/>
              <a:chExt cx="12491684" cy="1143000"/>
            </a:xfrm>
          </p:grpSpPr>
          <p:sp>
            <p:nvSpPr>
              <p:cNvPr id="62" name="Rectangle 61">
                <a:extLst>
                  <a:ext uri="{FF2B5EF4-FFF2-40B4-BE49-F238E27FC236}">
                    <a16:creationId xmlns:a16="http://schemas.microsoft.com/office/drawing/2014/main" id="{64217CB4-00BC-074F-8B02-7064B9C28AEA}"/>
                  </a:ext>
                </a:extLst>
              </p:cNvPr>
              <p:cNvSpPr/>
              <p:nvPr/>
            </p:nvSpPr>
            <p:spPr>
              <a:xfrm>
                <a:off x="-469900" y="9479508"/>
                <a:ext cx="12491684" cy="1143000"/>
              </a:xfrm>
              <a:prstGeom prst="rect">
                <a:avLst/>
              </a:prstGeom>
              <a:gradFill>
                <a:gsLst>
                  <a:gs pos="0">
                    <a:srgbClr val="FFDCDC"/>
                  </a:gs>
                  <a:gs pos="50000">
                    <a:srgbClr val="FFB480"/>
                  </a:gs>
                  <a:gs pos="100000">
                    <a:srgbClr val="FFC0B4"/>
                  </a:gs>
                </a:gsLst>
                <a:path path="circle">
                  <a:fillToRect l="50000" t="50000" r="50000" b="50000"/>
                </a:path>
              </a:gra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rsp</a:t>
                </a:r>
                <a:endParaRPr lang="en-US" sz="2400" i="1" dirty="0">
                  <a:solidFill>
                    <a:schemeClr val="tx1"/>
                  </a:solidFill>
                </a:endParaRPr>
              </a:p>
            </p:txBody>
          </p:sp>
          <p:sp>
            <p:nvSpPr>
              <p:cNvPr id="63" name="Rectangle 62">
                <a:extLst>
                  <a:ext uri="{FF2B5EF4-FFF2-40B4-BE49-F238E27FC236}">
                    <a16:creationId xmlns:a16="http://schemas.microsoft.com/office/drawing/2014/main" id="{8420AD20-D6FC-604E-86F7-0F2D7A487606}"/>
                  </a:ext>
                </a:extLst>
              </p:cNvPr>
              <p:cNvSpPr/>
              <p:nvPr/>
            </p:nvSpPr>
            <p:spPr>
              <a:xfrm>
                <a:off x="5977104" y="9565320"/>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esp</a:t>
                </a:r>
                <a:endParaRPr lang="en-US" sz="2400" i="1" dirty="0">
                  <a:solidFill>
                    <a:schemeClr val="tx1"/>
                  </a:solidFill>
                </a:endParaRPr>
              </a:p>
            </p:txBody>
          </p:sp>
          <p:sp>
            <p:nvSpPr>
              <p:cNvPr id="64" name="Rectangle 63">
                <a:extLst>
                  <a:ext uri="{FF2B5EF4-FFF2-40B4-BE49-F238E27FC236}">
                    <a16:creationId xmlns:a16="http://schemas.microsoft.com/office/drawing/2014/main" id="{E3507384-7C3A-E147-8767-EE3CD9FF4014}"/>
                  </a:ext>
                </a:extLst>
              </p:cNvPr>
              <p:cNvSpPr/>
              <p:nvPr/>
            </p:nvSpPr>
            <p:spPr>
              <a:xfrm>
                <a:off x="9148185" y="9614011"/>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sp</a:t>
                </a:r>
                <a:endParaRPr lang="en-US" sz="1600" i="1" dirty="0">
                  <a:solidFill>
                    <a:schemeClr val="tx1"/>
                  </a:solidFill>
                </a:endParaRPr>
              </a:p>
            </p:txBody>
          </p:sp>
          <p:sp>
            <p:nvSpPr>
              <p:cNvPr id="65" name="Rectangle 64">
                <a:extLst>
                  <a:ext uri="{FF2B5EF4-FFF2-40B4-BE49-F238E27FC236}">
                    <a16:creationId xmlns:a16="http://schemas.microsoft.com/office/drawing/2014/main" id="{6B14D97A-6BE1-534E-92B7-EF74F57C3380}"/>
                  </a:ext>
                </a:extLst>
              </p:cNvPr>
              <p:cNvSpPr/>
              <p:nvPr/>
            </p:nvSpPr>
            <p:spPr>
              <a:xfrm>
                <a:off x="10620562" y="969021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spl</a:t>
                </a:r>
                <a:endParaRPr lang="en-US" sz="1100" i="1" dirty="0">
                  <a:solidFill>
                    <a:schemeClr val="tx1"/>
                  </a:solidFill>
                </a:endParaRPr>
              </a:p>
            </p:txBody>
          </p:sp>
        </p:grpSp>
        <p:grpSp>
          <p:nvGrpSpPr>
            <p:cNvPr id="17" name="Group 16">
              <a:extLst>
                <a:ext uri="{FF2B5EF4-FFF2-40B4-BE49-F238E27FC236}">
                  <a16:creationId xmlns:a16="http://schemas.microsoft.com/office/drawing/2014/main" id="{FF88499D-AE6B-4F4B-AB3F-E2F0F6256106}"/>
                </a:ext>
              </a:extLst>
            </p:cNvPr>
            <p:cNvGrpSpPr/>
            <p:nvPr/>
          </p:nvGrpSpPr>
          <p:grpSpPr>
            <a:xfrm>
              <a:off x="-5156200" y="10073320"/>
              <a:ext cx="12491684" cy="1143000"/>
              <a:chOff x="-469900" y="10708320"/>
              <a:chExt cx="12491684" cy="1143000"/>
            </a:xfrm>
          </p:grpSpPr>
          <p:sp>
            <p:nvSpPr>
              <p:cNvPr id="58" name="Rectangle 57">
                <a:extLst>
                  <a:ext uri="{FF2B5EF4-FFF2-40B4-BE49-F238E27FC236}">
                    <a16:creationId xmlns:a16="http://schemas.microsoft.com/office/drawing/2014/main" id="{FDB80A46-9478-3849-A441-266F08972EF5}"/>
                  </a:ext>
                </a:extLst>
              </p:cNvPr>
              <p:cNvSpPr/>
              <p:nvPr/>
            </p:nvSpPr>
            <p:spPr>
              <a:xfrm>
                <a:off x="-469900" y="10708320"/>
                <a:ext cx="12491684" cy="1143000"/>
              </a:xfrm>
              <a:prstGeom prst="rect">
                <a:avLst/>
              </a:prstGeom>
              <a:gradFill>
                <a:gsLst>
                  <a:gs pos="0">
                    <a:srgbClr val="FFDCDC"/>
                  </a:gs>
                  <a:gs pos="50000">
                    <a:srgbClr val="FFB480"/>
                  </a:gs>
                  <a:gs pos="100000">
                    <a:srgbClr val="FFC0B4"/>
                  </a:gs>
                </a:gsLst>
                <a:path path="circle">
                  <a:fillToRect l="50000" t="50000" r="50000" b="50000"/>
                </a:path>
              </a:gra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rbp</a:t>
                </a:r>
                <a:endParaRPr lang="en-US" sz="2400" i="1" dirty="0">
                  <a:solidFill>
                    <a:schemeClr val="tx1"/>
                  </a:solidFill>
                </a:endParaRPr>
              </a:p>
            </p:txBody>
          </p:sp>
          <p:sp>
            <p:nvSpPr>
              <p:cNvPr id="59" name="Rectangle 58">
                <a:extLst>
                  <a:ext uri="{FF2B5EF4-FFF2-40B4-BE49-F238E27FC236}">
                    <a16:creationId xmlns:a16="http://schemas.microsoft.com/office/drawing/2014/main" id="{5F77C258-18AE-1A4C-B699-8C45900858FC}"/>
                  </a:ext>
                </a:extLst>
              </p:cNvPr>
              <p:cNvSpPr/>
              <p:nvPr/>
            </p:nvSpPr>
            <p:spPr>
              <a:xfrm>
                <a:off x="5977104" y="10794132"/>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ebp</a:t>
                </a:r>
                <a:endParaRPr lang="en-US" sz="2400" i="1" dirty="0">
                  <a:solidFill>
                    <a:schemeClr val="tx1"/>
                  </a:solidFill>
                </a:endParaRPr>
              </a:p>
            </p:txBody>
          </p:sp>
          <p:sp>
            <p:nvSpPr>
              <p:cNvPr id="60" name="Rectangle 59">
                <a:extLst>
                  <a:ext uri="{FF2B5EF4-FFF2-40B4-BE49-F238E27FC236}">
                    <a16:creationId xmlns:a16="http://schemas.microsoft.com/office/drawing/2014/main" id="{6E32D1EE-3217-6E43-B0BD-30B9869B56E8}"/>
                  </a:ext>
                </a:extLst>
              </p:cNvPr>
              <p:cNvSpPr/>
              <p:nvPr/>
            </p:nvSpPr>
            <p:spPr>
              <a:xfrm>
                <a:off x="9148185" y="1084282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bp</a:t>
                </a:r>
                <a:endParaRPr lang="en-US" sz="1600" i="1" dirty="0">
                  <a:solidFill>
                    <a:schemeClr val="tx1"/>
                  </a:solidFill>
                </a:endParaRPr>
              </a:p>
            </p:txBody>
          </p:sp>
          <p:sp>
            <p:nvSpPr>
              <p:cNvPr id="61" name="Rectangle 60">
                <a:extLst>
                  <a:ext uri="{FF2B5EF4-FFF2-40B4-BE49-F238E27FC236}">
                    <a16:creationId xmlns:a16="http://schemas.microsoft.com/office/drawing/2014/main" id="{E3DAB045-3B14-1846-8913-AC596F6AAB3F}"/>
                  </a:ext>
                </a:extLst>
              </p:cNvPr>
              <p:cNvSpPr/>
              <p:nvPr/>
            </p:nvSpPr>
            <p:spPr>
              <a:xfrm>
                <a:off x="10620562" y="1091902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bpl</a:t>
                </a:r>
                <a:endParaRPr lang="en-US" sz="1100" i="1" dirty="0">
                  <a:solidFill>
                    <a:schemeClr val="tx1"/>
                  </a:solidFill>
                </a:endParaRPr>
              </a:p>
            </p:txBody>
          </p:sp>
        </p:grpSp>
        <p:grpSp>
          <p:nvGrpSpPr>
            <p:cNvPr id="18" name="Group 17">
              <a:extLst>
                <a:ext uri="{FF2B5EF4-FFF2-40B4-BE49-F238E27FC236}">
                  <a16:creationId xmlns:a16="http://schemas.microsoft.com/office/drawing/2014/main" id="{2D68AF97-C689-7D4F-BB92-47D629E162D0}"/>
                </a:ext>
              </a:extLst>
            </p:cNvPr>
            <p:cNvGrpSpPr/>
            <p:nvPr/>
          </p:nvGrpSpPr>
          <p:grpSpPr>
            <a:xfrm>
              <a:off x="7720404" y="1422400"/>
              <a:ext cx="12491684" cy="1143000"/>
              <a:chOff x="-469900" y="2057400"/>
              <a:chExt cx="12491684" cy="1143000"/>
            </a:xfrm>
          </p:grpSpPr>
          <p:sp>
            <p:nvSpPr>
              <p:cNvPr id="54" name="Rectangle 53">
                <a:extLst>
                  <a:ext uri="{FF2B5EF4-FFF2-40B4-BE49-F238E27FC236}">
                    <a16:creationId xmlns:a16="http://schemas.microsoft.com/office/drawing/2014/main" id="{31977CBB-38A2-014A-AD06-796BEFD8BBE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%r8</a:t>
                </a:r>
              </a:p>
            </p:txBody>
          </p:sp>
          <p:sp>
            <p:nvSpPr>
              <p:cNvPr id="55" name="Rectangle 54">
                <a:extLst>
                  <a:ext uri="{FF2B5EF4-FFF2-40B4-BE49-F238E27FC236}">
                    <a16:creationId xmlns:a16="http://schemas.microsoft.com/office/drawing/2014/main" id="{021B483B-D728-D24E-818F-5EB4491C0C13}"/>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%r8d</a:t>
                </a:r>
              </a:p>
            </p:txBody>
          </p:sp>
          <p:sp>
            <p:nvSpPr>
              <p:cNvPr id="56" name="Rectangle 55">
                <a:extLst>
                  <a:ext uri="{FF2B5EF4-FFF2-40B4-BE49-F238E27FC236}">
                    <a16:creationId xmlns:a16="http://schemas.microsoft.com/office/drawing/2014/main" id="{FC20A335-74E6-4D40-B203-C44A38B82AEC}"/>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%r8w</a:t>
                </a:r>
              </a:p>
            </p:txBody>
          </p:sp>
          <p:sp>
            <p:nvSpPr>
              <p:cNvPr id="57" name="Rectangle 56">
                <a:extLst>
                  <a:ext uri="{FF2B5EF4-FFF2-40B4-BE49-F238E27FC236}">
                    <a16:creationId xmlns:a16="http://schemas.microsoft.com/office/drawing/2014/main" id="{9872B6BE-DD8D-0344-9C4E-B37AB43BDBFD}"/>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%r8l</a:t>
                </a:r>
              </a:p>
            </p:txBody>
          </p:sp>
        </p:grpSp>
        <p:grpSp>
          <p:nvGrpSpPr>
            <p:cNvPr id="19" name="Group 18">
              <a:extLst>
                <a:ext uri="{FF2B5EF4-FFF2-40B4-BE49-F238E27FC236}">
                  <a16:creationId xmlns:a16="http://schemas.microsoft.com/office/drawing/2014/main" id="{F49F54CA-8BD5-404E-A217-059C8D5AA612}"/>
                </a:ext>
              </a:extLst>
            </p:cNvPr>
            <p:cNvGrpSpPr/>
            <p:nvPr/>
          </p:nvGrpSpPr>
          <p:grpSpPr>
            <a:xfrm>
              <a:off x="7720404" y="2651212"/>
              <a:ext cx="12491684" cy="1143000"/>
              <a:chOff x="-469900" y="2057400"/>
              <a:chExt cx="12491684" cy="1143000"/>
            </a:xfrm>
          </p:grpSpPr>
          <p:sp>
            <p:nvSpPr>
              <p:cNvPr id="50" name="Rectangle 49">
                <a:extLst>
                  <a:ext uri="{FF2B5EF4-FFF2-40B4-BE49-F238E27FC236}">
                    <a16:creationId xmlns:a16="http://schemas.microsoft.com/office/drawing/2014/main" id="{960F99E7-751B-AC48-9995-E5767BFEA013}"/>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%r9</a:t>
                </a:r>
              </a:p>
            </p:txBody>
          </p:sp>
          <p:sp>
            <p:nvSpPr>
              <p:cNvPr id="51" name="Rectangle 50">
                <a:extLst>
                  <a:ext uri="{FF2B5EF4-FFF2-40B4-BE49-F238E27FC236}">
                    <a16:creationId xmlns:a16="http://schemas.microsoft.com/office/drawing/2014/main" id="{A12A5105-15FC-E74E-9263-E38682065539}"/>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%r9d</a:t>
                </a:r>
              </a:p>
            </p:txBody>
          </p:sp>
          <p:sp>
            <p:nvSpPr>
              <p:cNvPr id="52" name="Rectangle 51">
                <a:extLst>
                  <a:ext uri="{FF2B5EF4-FFF2-40B4-BE49-F238E27FC236}">
                    <a16:creationId xmlns:a16="http://schemas.microsoft.com/office/drawing/2014/main" id="{26D4692A-8949-184F-8B00-614BBDF72CEA}"/>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%r9w</a:t>
                </a:r>
              </a:p>
            </p:txBody>
          </p:sp>
          <p:sp>
            <p:nvSpPr>
              <p:cNvPr id="53" name="Rectangle 52">
                <a:extLst>
                  <a:ext uri="{FF2B5EF4-FFF2-40B4-BE49-F238E27FC236}">
                    <a16:creationId xmlns:a16="http://schemas.microsoft.com/office/drawing/2014/main" id="{8853DF02-1573-8943-9DB0-3FA2D6C278F8}"/>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%r9l</a:t>
                </a:r>
              </a:p>
            </p:txBody>
          </p:sp>
        </p:grpSp>
        <p:grpSp>
          <p:nvGrpSpPr>
            <p:cNvPr id="20" name="Group 19">
              <a:extLst>
                <a:ext uri="{FF2B5EF4-FFF2-40B4-BE49-F238E27FC236}">
                  <a16:creationId xmlns:a16="http://schemas.microsoft.com/office/drawing/2014/main" id="{61556A6A-F6FA-344D-973B-848AAFEA25C7}"/>
                </a:ext>
              </a:extLst>
            </p:cNvPr>
            <p:cNvGrpSpPr/>
            <p:nvPr/>
          </p:nvGrpSpPr>
          <p:grpSpPr>
            <a:xfrm>
              <a:off x="7720404" y="3900227"/>
              <a:ext cx="12491684" cy="1143000"/>
              <a:chOff x="-469900" y="2057400"/>
              <a:chExt cx="12491684" cy="1143000"/>
            </a:xfrm>
          </p:grpSpPr>
          <p:sp>
            <p:nvSpPr>
              <p:cNvPr id="46" name="Rectangle 45">
                <a:extLst>
                  <a:ext uri="{FF2B5EF4-FFF2-40B4-BE49-F238E27FC236}">
                    <a16:creationId xmlns:a16="http://schemas.microsoft.com/office/drawing/2014/main" id="{9754E65C-889E-6A41-AC31-D8900A6824F6}"/>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%r10</a:t>
                </a:r>
              </a:p>
            </p:txBody>
          </p:sp>
          <p:sp>
            <p:nvSpPr>
              <p:cNvPr id="47" name="Rectangle 46">
                <a:extLst>
                  <a:ext uri="{FF2B5EF4-FFF2-40B4-BE49-F238E27FC236}">
                    <a16:creationId xmlns:a16="http://schemas.microsoft.com/office/drawing/2014/main" id="{BE25F943-6119-A747-90A8-BC27EB485BC7}"/>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%r10d</a:t>
                </a:r>
              </a:p>
            </p:txBody>
          </p:sp>
          <p:sp>
            <p:nvSpPr>
              <p:cNvPr id="48" name="Rectangle 47">
                <a:extLst>
                  <a:ext uri="{FF2B5EF4-FFF2-40B4-BE49-F238E27FC236}">
                    <a16:creationId xmlns:a16="http://schemas.microsoft.com/office/drawing/2014/main" id="{B49966C8-710A-0A45-980F-6B279CCCAF61}"/>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%r10w</a:t>
                </a:r>
              </a:p>
            </p:txBody>
          </p:sp>
          <p:sp>
            <p:nvSpPr>
              <p:cNvPr id="49" name="Rectangle 48">
                <a:extLst>
                  <a:ext uri="{FF2B5EF4-FFF2-40B4-BE49-F238E27FC236}">
                    <a16:creationId xmlns:a16="http://schemas.microsoft.com/office/drawing/2014/main" id="{67FE56EB-27D6-4747-9D42-978337193284}"/>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%r10l</a:t>
                </a:r>
              </a:p>
            </p:txBody>
          </p:sp>
        </p:grpSp>
        <p:grpSp>
          <p:nvGrpSpPr>
            <p:cNvPr id="21" name="Group 20">
              <a:extLst>
                <a:ext uri="{FF2B5EF4-FFF2-40B4-BE49-F238E27FC236}">
                  <a16:creationId xmlns:a16="http://schemas.microsoft.com/office/drawing/2014/main" id="{D562A8E3-76CD-784B-BA57-5C1BEA9A1DD2}"/>
                </a:ext>
              </a:extLst>
            </p:cNvPr>
            <p:cNvGrpSpPr/>
            <p:nvPr/>
          </p:nvGrpSpPr>
          <p:grpSpPr>
            <a:xfrm>
              <a:off x="7720404" y="5129039"/>
              <a:ext cx="12491684" cy="1143000"/>
              <a:chOff x="-469900" y="2057400"/>
              <a:chExt cx="12491684" cy="1143000"/>
            </a:xfrm>
          </p:grpSpPr>
          <p:sp>
            <p:nvSpPr>
              <p:cNvPr id="42" name="Rectangle 41">
                <a:extLst>
                  <a:ext uri="{FF2B5EF4-FFF2-40B4-BE49-F238E27FC236}">
                    <a16:creationId xmlns:a16="http://schemas.microsoft.com/office/drawing/2014/main" id="{9A57BE2B-8861-504F-A3A5-C971EE1BC6E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%r11</a:t>
                </a:r>
              </a:p>
            </p:txBody>
          </p:sp>
          <p:sp>
            <p:nvSpPr>
              <p:cNvPr id="43" name="Rectangle 42">
                <a:extLst>
                  <a:ext uri="{FF2B5EF4-FFF2-40B4-BE49-F238E27FC236}">
                    <a16:creationId xmlns:a16="http://schemas.microsoft.com/office/drawing/2014/main" id="{46B9CB08-8C0B-1E40-BC1D-CB89ED6E3CA0}"/>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%r11d</a:t>
                </a:r>
              </a:p>
            </p:txBody>
          </p:sp>
          <p:sp>
            <p:nvSpPr>
              <p:cNvPr id="44" name="Rectangle 43">
                <a:extLst>
                  <a:ext uri="{FF2B5EF4-FFF2-40B4-BE49-F238E27FC236}">
                    <a16:creationId xmlns:a16="http://schemas.microsoft.com/office/drawing/2014/main" id="{900C0F1F-D22E-4040-9D1A-A61DCD845BF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%r11w</a:t>
                </a:r>
              </a:p>
            </p:txBody>
          </p:sp>
          <p:sp>
            <p:nvSpPr>
              <p:cNvPr id="45" name="Rectangle 44">
                <a:extLst>
                  <a:ext uri="{FF2B5EF4-FFF2-40B4-BE49-F238E27FC236}">
                    <a16:creationId xmlns:a16="http://schemas.microsoft.com/office/drawing/2014/main" id="{3737A260-5160-0A43-8B76-D1DB8CB003A6}"/>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%r11l</a:t>
                </a:r>
              </a:p>
            </p:txBody>
          </p:sp>
        </p:grpSp>
        <p:grpSp>
          <p:nvGrpSpPr>
            <p:cNvPr id="22" name="Group 21">
              <a:extLst>
                <a:ext uri="{FF2B5EF4-FFF2-40B4-BE49-F238E27FC236}">
                  <a16:creationId xmlns:a16="http://schemas.microsoft.com/office/drawing/2014/main" id="{099AE6C4-80D6-D448-8F2C-648FC980BA9D}"/>
                </a:ext>
              </a:extLst>
            </p:cNvPr>
            <p:cNvGrpSpPr/>
            <p:nvPr/>
          </p:nvGrpSpPr>
          <p:grpSpPr>
            <a:xfrm>
              <a:off x="7720404" y="6366681"/>
              <a:ext cx="12491684" cy="1143000"/>
              <a:chOff x="-469900" y="2057400"/>
              <a:chExt cx="12491684" cy="1143000"/>
            </a:xfrm>
          </p:grpSpPr>
          <p:sp>
            <p:nvSpPr>
              <p:cNvPr id="38" name="Rectangle 37">
                <a:extLst>
                  <a:ext uri="{FF2B5EF4-FFF2-40B4-BE49-F238E27FC236}">
                    <a16:creationId xmlns:a16="http://schemas.microsoft.com/office/drawing/2014/main" id="{EAA94ED4-0CB7-B74F-B004-294E0348A107}"/>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%r12</a:t>
                </a:r>
              </a:p>
            </p:txBody>
          </p:sp>
          <p:sp>
            <p:nvSpPr>
              <p:cNvPr id="39" name="Rectangle 38">
                <a:extLst>
                  <a:ext uri="{FF2B5EF4-FFF2-40B4-BE49-F238E27FC236}">
                    <a16:creationId xmlns:a16="http://schemas.microsoft.com/office/drawing/2014/main" id="{C28C69DD-DE90-C642-BE21-365FF2E1EDB1}"/>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%r12d</a:t>
                </a:r>
              </a:p>
            </p:txBody>
          </p:sp>
          <p:sp>
            <p:nvSpPr>
              <p:cNvPr id="40" name="Rectangle 39">
                <a:extLst>
                  <a:ext uri="{FF2B5EF4-FFF2-40B4-BE49-F238E27FC236}">
                    <a16:creationId xmlns:a16="http://schemas.microsoft.com/office/drawing/2014/main" id="{AB1756DC-D402-0940-BC49-1485EA659325}"/>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%r12w</a:t>
                </a:r>
              </a:p>
            </p:txBody>
          </p:sp>
          <p:sp>
            <p:nvSpPr>
              <p:cNvPr id="41" name="Rectangle 40">
                <a:extLst>
                  <a:ext uri="{FF2B5EF4-FFF2-40B4-BE49-F238E27FC236}">
                    <a16:creationId xmlns:a16="http://schemas.microsoft.com/office/drawing/2014/main" id="{06A35626-C4EE-DF4A-9F32-A15BBB8E4DAA}"/>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%r12l</a:t>
                </a:r>
              </a:p>
            </p:txBody>
          </p:sp>
        </p:grpSp>
        <p:grpSp>
          <p:nvGrpSpPr>
            <p:cNvPr id="23" name="Group 22">
              <a:extLst>
                <a:ext uri="{FF2B5EF4-FFF2-40B4-BE49-F238E27FC236}">
                  <a16:creationId xmlns:a16="http://schemas.microsoft.com/office/drawing/2014/main" id="{654CF48E-E491-6A40-B161-4993ECFC4ACB}"/>
                </a:ext>
              </a:extLst>
            </p:cNvPr>
            <p:cNvGrpSpPr/>
            <p:nvPr/>
          </p:nvGrpSpPr>
          <p:grpSpPr>
            <a:xfrm>
              <a:off x="7720404" y="7595493"/>
              <a:ext cx="12491684" cy="1143000"/>
              <a:chOff x="-469900" y="2057400"/>
              <a:chExt cx="12491684" cy="1143000"/>
            </a:xfrm>
          </p:grpSpPr>
          <p:sp>
            <p:nvSpPr>
              <p:cNvPr id="34" name="Rectangle 33">
                <a:extLst>
                  <a:ext uri="{FF2B5EF4-FFF2-40B4-BE49-F238E27FC236}">
                    <a16:creationId xmlns:a16="http://schemas.microsoft.com/office/drawing/2014/main" id="{6F5F2CA2-A3EB-5444-BD68-C8986439F72F}"/>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%r13</a:t>
                </a:r>
              </a:p>
            </p:txBody>
          </p:sp>
          <p:sp>
            <p:nvSpPr>
              <p:cNvPr id="35" name="Rectangle 34">
                <a:extLst>
                  <a:ext uri="{FF2B5EF4-FFF2-40B4-BE49-F238E27FC236}">
                    <a16:creationId xmlns:a16="http://schemas.microsoft.com/office/drawing/2014/main" id="{FB6ABE75-62A7-944D-9E35-31984A4D520F}"/>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%r13d</a:t>
                </a:r>
              </a:p>
            </p:txBody>
          </p:sp>
          <p:sp>
            <p:nvSpPr>
              <p:cNvPr id="36" name="Rectangle 35">
                <a:extLst>
                  <a:ext uri="{FF2B5EF4-FFF2-40B4-BE49-F238E27FC236}">
                    <a16:creationId xmlns:a16="http://schemas.microsoft.com/office/drawing/2014/main" id="{4BAB8D46-3A0F-E649-81CB-15D689CA9CE0}"/>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%r13w</a:t>
                </a:r>
              </a:p>
            </p:txBody>
          </p:sp>
          <p:sp>
            <p:nvSpPr>
              <p:cNvPr id="37" name="Rectangle 36">
                <a:extLst>
                  <a:ext uri="{FF2B5EF4-FFF2-40B4-BE49-F238E27FC236}">
                    <a16:creationId xmlns:a16="http://schemas.microsoft.com/office/drawing/2014/main" id="{77F3EBBB-7EB7-9844-9F54-27BF6F714C4E}"/>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%r13l</a:t>
                </a:r>
              </a:p>
            </p:txBody>
          </p:sp>
        </p:grpSp>
        <p:grpSp>
          <p:nvGrpSpPr>
            <p:cNvPr id="24" name="Group 23">
              <a:extLst>
                <a:ext uri="{FF2B5EF4-FFF2-40B4-BE49-F238E27FC236}">
                  <a16:creationId xmlns:a16="http://schemas.microsoft.com/office/drawing/2014/main" id="{2BE7E00D-1989-3C48-85CD-EC8E1C7051B4}"/>
                </a:ext>
              </a:extLst>
            </p:cNvPr>
            <p:cNvGrpSpPr/>
            <p:nvPr/>
          </p:nvGrpSpPr>
          <p:grpSpPr>
            <a:xfrm>
              <a:off x="7720404" y="8844508"/>
              <a:ext cx="12491684" cy="1143000"/>
              <a:chOff x="7720404" y="8844508"/>
              <a:chExt cx="12491684" cy="1143000"/>
            </a:xfrm>
          </p:grpSpPr>
          <p:sp>
            <p:nvSpPr>
              <p:cNvPr id="30" name="Rectangle 29">
                <a:extLst>
                  <a:ext uri="{FF2B5EF4-FFF2-40B4-BE49-F238E27FC236}">
                    <a16:creationId xmlns:a16="http://schemas.microsoft.com/office/drawing/2014/main" id="{536D696F-2E70-1443-B505-C076080C741B}"/>
                  </a:ext>
                </a:extLst>
              </p:cNvPr>
              <p:cNvSpPr/>
              <p:nvPr/>
            </p:nvSpPr>
            <p:spPr>
              <a:xfrm>
                <a:off x="7720404" y="8844508"/>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%r14</a:t>
                </a:r>
              </a:p>
            </p:txBody>
          </p:sp>
          <p:sp>
            <p:nvSpPr>
              <p:cNvPr id="31" name="Rectangle 30">
                <a:extLst>
                  <a:ext uri="{FF2B5EF4-FFF2-40B4-BE49-F238E27FC236}">
                    <a16:creationId xmlns:a16="http://schemas.microsoft.com/office/drawing/2014/main" id="{BA39EF76-AF03-064F-9FC1-5B6C07E65817}"/>
                  </a:ext>
                </a:extLst>
              </p:cNvPr>
              <p:cNvSpPr/>
              <p:nvPr/>
            </p:nvSpPr>
            <p:spPr>
              <a:xfrm>
                <a:off x="14167408" y="8930320"/>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%r14d</a:t>
                </a:r>
              </a:p>
            </p:txBody>
          </p:sp>
          <p:sp>
            <p:nvSpPr>
              <p:cNvPr id="32" name="Rectangle 31">
                <a:extLst>
                  <a:ext uri="{FF2B5EF4-FFF2-40B4-BE49-F238E27FC236}">
                    <a16:creationId xmlns:a16="http://schemas.microsoft.com/office/drawing/2014/main" id="{958A455E-13B0-BE4A-964A-F8316BF9F963}"/>
                  </a:ext>
                </a:extLst>
              </p:cNvPr>
              <p:cNvSpPr/>
              <p:nvPr/>
            </p:nvSpPr>
            <p:spPr>
              <a:xfrm>
                <a:off x="17338489" y="8979011"/>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%r14w</a:t>
                </a:r>
              </a:p>
            </p:txBody>
          </p:sp>
          <p:sp>
            <p:nvSpPr>
              <p:cNvPr id="33" name="Rectangle 32">
                <a:extLst>
                  <a:ext uri="{FF2B5EF4-FFF2-40B4-BE49-F238E27FC236}">
                    <a16:creationId xmlns:a16="http://schemas.microsoft.com/office/drawing/2014/main" id="{BF2F7EAD-6A11-8D46-BDDF-0FA5DA55AFF9}"/>
                  </a:ext>
                </a:extLst>
              </p:cNvPr>
              <p:cNvSpPr/>
              <p:nvPr/>
            </p:nvSpPr>
            <p:spPr>
              <a:xfrm>
                <a:off x="18810866" y="905521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%r14l</a:t>
                </a:r>
              </a:p>
            </p:txBody>
          </p:sp>
        </p:grpSp>
        <p:grpSp>
          <p:nvGrpSpPr>
            <p:cNvPr id="25" name="Group 24">
              <a:extLst>
                <a:ext uri="{FF2B5EF4-FFF2-40B4-BE49-F238E27FC236}">
                  <a16:creationId xmlns:a16="http://schemas.microsoft.com/office/drawing/2014/main" id="{A53D9F81-60D1-484D-BADD-8B93B3F2A339}"/>
                </a:ext>
              </a:extLst>
            </p:cNvPr>
            <p:cNvGrpSpPr/>
            <p:nvPr/>
          </p:nvGrpSpPr>
          <p:grpSpPr>
            <a:xfrm>
              <a:off x="7720404" y="10073320"/>
              <a:ext cx="12491684" cy="1143000"/>
              <a:chOff x="7720404" y="10073320"/>
              <a:chExt cx="12491684" cy="1143000"/>
            </a:xfrm>
          </p:grpSpPr>
          <p:sp>
            <p:nvSpPr>
              <p:cNvPr id="26" name="Rectangle 25">
                <a:extLst>
                  <a:ext uri="{FF2B5EF4-FFF2-40B4-BE49-F238E27FC236}">
                    <a16:creationId xmlns:a16="http://schemas.microsoft.com/office/drawing/2014/main" id="{CB36746A-5C5A-D842-9A91-A1A3A7B84BAD}"/>
                  </a:ext>
                </a:extLst>
              </p:cNvPr>
              <p:cNvSpPr/>
              <p:nvPr/>
            </p:nvSpPr>
            <p:spPr>
              <a:xfrm>
                <a:off x="7720404" y="1007332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%r15</a:t>
                </a:r>
              </a:p>
            </p:txBody>
          </p:sp>
          <p:sp>
            <p:nvSpPr>
              <p:cNvPr id="27" name="Rectangle 26">
                <a:extLst>
                  <a:ext uri="{FF2B5EF4-FFF2-40B4-BE49-F238E27FC236}">
                    <a16:creationId xmlns:a16="http://schemas.microsoft.com/office/drawing/2014/main" id="{1C0FF0E1-C334-1A45-8B9B-DD93D337D44C}"/>
                  </a:ext>
                </a:extLst>
              </p:cNvPr>
              <p:cNvSpPr/>
              <p:nvPr/>
            </p:nvSpPr>
            <p:spPr>
              <a:xfrm>
                <a:off x="14167408" y="1015913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%r15d</a:t>
                </a:r>
              </a:p>
            </p:txBody>
          </p:sp>
          <p:sp>
            <p:nvSpPr>
              <p:cNvPr id="28" name="Rectangle 27">
                <a:extLst>
                  <a:ext uri="{FF2B5EF4-FFF2-40B4-BE49-F238E27FC236}">
                    <a16:creationId xmlns:a16="http://schemas.microsoft.com/office/drawing/2014/main" id="{0D12B700-28F1-EC48-90D7-386475D73126}"/>
                  </a:ext>
                </a:extLst>
              </p:cNvPr>
              <p:cNvSpPr/>
              <p:nvPr/>
            </p:nvSpPr>
            <p:spPr>
              <a:xfrm>
                <a:off x="17338489" y="1020782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%r15w</a:t>
                </a:r>
              </a:p>
            </p:txBody>
          </p:sp>
          <p:sp>
            <p:nvSpPr>
              <p:cNvPr id="29" name="Rectangle 28">
                <a:extLst>
                  <a:ext uri="{FF2B5EF4-FFF2-40B4-BE49-F238E27FC236}">
                    <a16:creationId xmlns:a16="http://schemas.microsoft.com/office/drawing/2014/main" id="{E1527301-C7DB-2A45-8DF9-D740979B1E15}"/>
                  </a:ext>
                </a:extLst>
              </p:cNvPr>
              <p:cNvSpPr/>
              <p:nvPr/>
            </p:nvSpPr>
            <p:spPr>
              <a:xfrm>
                <a:off x="18810866" y="1028402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%r15l</a:t>
                </a:r>
              </a:p>
            </p:txBody>
          </p:sp>
        </p:grpSp>
      </p:grpSp>
    </p:spTree>
    <p:extLst>
      <p:ext uri="{BB962C8B-B14F-4D97-AF65-F5344CB8AC3E}">
        <p14:creationId xmlns:p14="http://schemas.microsoft.com/office/powerpoint/2010/main" val="36774437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IA32 vs x86-64</a:t>
            </a:r>
          </a:p>
        </p:txBody>
      </p:sp>
      <p:sp>
        <p:nvSpPr>
          <p:cNvPr id="3" name="Footer Placeholder 2"/>
          <p:cNvSpPr>
            <a:spLocks noGrp="1"/>
          </p:cNvSpPr>
          <p:nvPr>
            <p:ph type="ftr" sz="quarter" idx="11"/>
          </p:nvPr>
        </p:nvSpPr>
        <p:spPr/>
        <p:txBody>
          <a:bodyPr/>
          <a:lstStyle/>
          <a:p>
            <a:r>
              <a:rPr lang="en-US" dirty="0"/>
              <a:t>Programming at the Hardware/Software Interface</a:t>
            </a:r>
          </a:p>
        </p:txBody>
      </p:sp>
      <p:sp>
        <p:nvSpPr>
          <p:cNvPr id="4" name="Slide Number Placeholder 3"/>
          <p:cNvSpPr>
            <a:spLocks noGrp="1"/>
          </p:cNvSpPr>
          <p:nvPr>
            <p:ph type="sldNum" sz="quarter" idx="12"/>
          </p:nvPr>
        </p:nvSpPr>
        <p:spPr/>
        <p:txBody>
          <a:bodyPr/>
          <a:lstStyle/>
          <a:p>
            <a:fld id="{B30C84D9-7A41-4FEB-892B-80917372DB87}" type="slidenum">
              <a:rPr lang="en-US" smtClean="0"/>
              <a:t>23</a:t>
            </a:fld>
            <a:endParaRPr lang="en-US"/>
          </a:p>
        </p:txBody>
      </p:sp>
      <p:sp>
        <p:nvSpPr>
          <p:cNvPr id="5" name="Text Placeholder 4"/>
          <p:cNvSpPr>
            <a:spLocks noGrp="1"/>
          </p:cNvSpPr>
          <p:nvPr>
            <p:ph type="body" sz="quarter" idx="13"/>
          </p:nvPr>
        </p:nvSpPr>
        <p:spPr/>
        <p:txBody>
          <a:bodyPr/>
          <a:lstStyle/>
          <a:p>
            <a:r>
              <a:rPr lang="en-US" dirty="0"/>
              <a:t>Slide by Bohn</a:t>
            </a:r>
          </a:p>
        </p:txBody>
      </p:sp>
      <p:sp>
        <p:nvSpPr>
          <p:cNvPr id="6" name="TextBox 5"/>
          <p:cNvSpPr txBox="1"/>
          <p:nvPr/>
        </p:nvSpPr>
        <p:spPr>
          <a:xfrm>
            <a:off x="1755648" y="2029326"/>
            <a:ext cx="184731" cy="369332"/>
          </a:xfrm>
          <a:prstGeom prst="rect">
            <a:avLst/>
          </a:prstGeom>
          <a:noFill/>
        </p:spPr>
        <p:txBody>
          <a:bodyPr wrap="none" rtlCol="0">
            <a:spAutoFit/>
          </a:bodyPr>
          <a:lstStyle/>
          <a:p>
            <a:endParaRPr lang="en-US" dirty="0"/>
          </a:p>
        </p:txBody>
      </p:sp>
      <p:sp>
        <p:nvSpPr>
          <p:cNvPr id="8" name="TextBox 7"/>
          <p:cNvSpPr txBox="1"/>
          <p:nvPr/>
        </p:nvSpPr>
        <p:spPr>
          <a:xfrm>
            <a:off x="7089647" y="4152984"/>
            <a:ext cx="4507965" cy="2031325"/>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err="1"/>
              <a:t>add_and_save</a:t>
            </a:r>
            <a:r>
              <a:rPr lang="en-US" dirty="0"/>
              <a:t>:</a:t>
            </a:r>
          </a:p>
          <a:p>
            <a:r>
              <a:rPr lang="en-US" dirty="0"/>
              <a:t>        </a:t>
            </a:r>
            <a:r>
              <a:rPr lang="en-US" dirty="0" err="1"/>
              <a:t>pushq</a:t>
            </a:r>
            <a:r>
              <a:rPr lang="en-US" dirty="0"/>
              <a:t>   %</a:t>
            </a:r>
            <a:r>
              <a:rPr lang="en-US" dirty="0" err="1"/>
              <a:t>rbx</a:t>
            </a:r>
            <a:endParaRPr lang="en-US" dirty="0"/>
          </a:p>
          <a:p>
            <a:r>
              <a:rPr lang="en-US" dirty="0"/>
              <a:t>        </a:t>
            </a:r>
            <a:r>
              <a:rPr lang="en-US" dirty="0" err="1"/>
              <a:t>movq</a:t>
            </a:r>
            <a:r>
              <a:rPr lang="en-US" dirty="0"/>
              <a:t>    %</a:t>
            </a:r>
            <a:r>
              <a:rPr lang="en-US" dirty="0" err="1"/>
              <a:t>rdx</a:t>
            </a:r>
            <a:r>
              <a:rPr lang="en-US" dirty="0"/>
              <a:t>, %</a:t>
            </a:r>
            <a:r>
              <a:rPr lang="en-US" dirty="0" err="1"/>
              <a:t>rbx</a:t>
            </a:r>
            <a:endParaRPr lang="en-US" dirty="0"/>
          </a:p>
          <a:p>
            <a:r>
              <a:rPr lang="en-US" dirty="0"/>
              <a:t>        call    </a:t>
            </a:r>
            <a:r>
              <a:rPr lang="en-US" dirty="0" err="1"/>
              <a:t>add_two_numbers</a:t>
            </a:r>
            <a:endParaRPr lang="en-US" dirty="0"/>
          </a:p>
          <a:p>
            <a:r>
              <a:rPr lang="en-US" dirty="0"/>
              <a:t>        </a:t>
            </a:r>
            <a:r>
              <a:rPr lang="en-US" dirty="0" err="1"/>
              <a:t>movq</a:t>
            </a:r>
            <a:r>
              <a:rPr lang="en-US" dirty="0"/>
              <a:t>    %</a:t>
            </a:r>
            <a:r>
              <a:rPr lang="en-US" dirty="0" err="1"/>
              <a:t>rax</a:t>
            </a:r>
            <a:r>
              <a:rPr lang="en-US" dirty="0"/>
              <a:t>, (%</a:t>
            </a:r>
            <a:r>
              <a:rPr lang="en-US" dirty="0" err="1"/>
              <a:t>rbx</a:t>
            </a:r>
            <a:r>
              <a:rPr lang="en-US" dirty="0"/>
              <a:t>)</a:t>
            </a:r>
          </a:p>
          <a:p>
            <a:r>
              <a:rPr lang="en-US" dirty="0"/>
              <a:t>        </a:t>
            </a:r>
            <a:r>
              <a:rPr lang="en-US" dirty="0" err="1"/>
              <a:t>popq</a:t>
            </a:r>
            <a:r>
              <a:rPr lang="en-US" dirty="0"/>
              <a:t>    %</a:t>
            </a:r>
            <a:r>
              <a:rPr lang="en-US" dirty="0" err="1"/>
              <a:t>rbx</a:t>
            </a:r>
            <a:endParaRPr lang="en-US" dirty="0"/>
          </a:p>
          <a:p>
            <a:r>
              <a:rPr lang="en-US" dirty="0"/>
              <a:t>        ret</a:t>
            </a:r>
          </a:p>
        </p:txBody>
      </p:sp>
      <p:sp>
        <p:nvSpPr>
          <p:cNvPr id="9" name="TextBox 8"/>
          <p:cNvSpPr txBox="1"/>
          <p:nvPr/>
        </p:nvSpPr>
        <p:spPr>
          <a:xfrm>
            <a:off x="7089647" y="459665"/>
            <a:ext cx="4507965" cy="3139321"/>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err="1"/>
              <a:t>add_and_save</a:t>
            </a:r>
            <a:r>
              <a:rPr lang="en-US" dirty="0"/>
              <a:t>:</a:t>
            </a:r>
          </a:p>
          <a:p>
            <a:r>
              <a:rPr lang="en-US" dirty="0"/>
              <a:t>        </a:t>
            </a:r>
            <a:r>
              <a:rPr lang="en-US" dirty="0" err="1"/>
              <a:t>subl</a:t>
            </a:r>
            <a:r>
              <a:rPr lang="en-US" dirty="0"/>
              <a:t>    $8, %</a:t>
            </a:r>
            <a:r>
              <a:rPr lang="en-US" dirty="0" err="1"/>
              <a:t>esp</a:t>
            </a:r>
            <a:endParaRPr lang="en-US" dirty="0"/>
          </a:p>
          <a:p>
            <a:r>
              <a:rPr lang="en-US" dirty="0"/>
              <a:t>        </a:t>
            </a:r>
            <a:r>
              <a:rPr lang="en-US" dirty="0" err="1"/>
              <a:t>movl</a:t>
            </a:r>
            <a:r>
              <a:rPr lang="en-US" dirty="0"/>
              <a:t>    16(%</a:t>
            </a:r>
            <a:r>
              <a:rPr lang="en-US" dirty="0" err="1"/>
              <a:t>esp</a:t>
            </a:r>
            <a:r>
              <a:rPr lang="en-US" dirty="0"/>
              <a:t>), %</a:t>
            </a:r>
            <a:r>
              <a:rPr lang="en-US" dirty="0" err="1"/>
              <a:t>eax</a:t>
            </a:r>
            <a:endParaRPr lang="en-US" dirty="0"/>
          </a:p>
          <a:p>
            <a:r>
              <a:rPr lang="en-US" dirty="0"/>
              <a:t>        </a:t>
            </a:r>
            <a:r>
              <a:rPr lang="en-US" dirty="0" err="1"/>
              <a:t>movl</a:t>
            </a:r>
            <a:r>
              <a:rPr lang="en-US" dirty="0"/>
              <a:t>    %</a:t>
            </a:r>
            <a:r>
              <a:rPr lang="en-US" dirty="0" err="1"/>
              <a:t>eax</a:t>
            </a:r>
            <a:r>
              <a:rPr lang="en-US" dirty="0"/>
              <a:t>, 4(%</a:t>
            </a:r>
            <a:r>
              <a:rPr lang="en-US" dirty="0" err="1"/>
              <a:t>esp</a:t>
            </a:r>
            <a:r>
              <a:rPr lang="en-US" dirty="0"/>
              <a:t>)</a:t>
            </a:r>
          </a:p>
          <a:p>
            <a:r>
              <a:rPr lang="en-US" dirty="0"/>
              <a:t>        </a:t>
            </a:r>
            <a:r>
              <a:rPr lang="en-US" dirty="0" err="1"/>
              <a:t>movl</a:t>
            </a:r>
            <a:r>
              <a:rPr lang="en-US" dirty="0"/>
              <a:t>    12(%</a:t>
            </a:r>
            <a:r>
              <a:rPr lang="en-US" dirty="0" err="1"/>
              <a:t>esp</a:t>
            </a:r>
            <a:r>
              <a:rPr lang="en-US" dirty="0"/>
              <a:t>), %</a:t>
            </a:r>
            <a:r>
              <a:rPr lang="en-US" dirty="0" err="1"/>
              <a:t>eax</a:t>
            </a:r>
            <a:endParaRPr lang="en-US" dirty="0"/>
          </a:p>
          <a:p>
            <a:r>
              <a:rPr lang="en-US" dirty="0"/>
              <a:t>        </a:t>
            </a:r>
            <a:r>
              <a:rPr lang="en-US" dirty="0" err="1"/>
              <a:t>movl</a:t>
            </a:r>
            <a:r>
              <a:rPr lang="en-US" dirty="0"/>
              <a:t>    %</a:t>
            </a:r>
            <a:r>
              <a:rPr lang="en-US" dirty="0" err="1"/>
              <a:t>eax</a:t>
            </a:r>
            <a:r>
              <a:rPr lang="en-US" dirty="0"/>
              <a:t>, (%</a:t>
            </a:r>
            <a:r>
              <a:rPr lang="en-US" dirty="0" err="1"/>
              <a:t>esp</a:t>
            </a:r>
            <a:r>
              <a:rPr lang="en-US" dirty="0"/>
              <a:t>)</a:t>
            </a:r>
          </a:p>
          <a:p>
            <a:r>
              <a:rPr lang="en-US" dirty="0"/>
              <a:t>        call    </a:t>
            </a:r>
            <a:r>
              <a:rPr lang="en-US" dirty="0" err="1"/>
              <a:t>add_two_numbers</a:t>
            </a:r>
            <a:endParaRPr lang="en-US" dirty="0"/>
          </a:p>
          <a:p>
            <a:r>
              <a:rPr lang="en-US" dirty="0"/>
              <a:t>        </a:t>
            </a:r>
            <a:r>
              <a:rPr lang="en-US" dirty="0" err="1"/>
              <a:t>movl</a:t>
            </a:r>
            <a:r>
              <a:rPr lang="en-US" dirty="0"/>
              <a:t>    20(%</a:t>
            </a:r>
            <a:r>
              <a:rPr lang="en-US" dirty="0" err="1"/>
              <a:t>esp</a:t>
            </a:r>
            <a:r>
              <a:rPr lang="en-US" dirty="0"/>
              <a:t>), %</a:t>
            </a:r>
            <a:r>
              <a:rPr lang="en-US" dirty="0" err="1"/>
              <a:t>edx</a:t>
            </a:r>
            <a:endParaRPr lang="en-US" dirty="0"/>
          </a:p>
          <a:p>
            <a:r>
              <a:rPr lang="en-US" dirty="0"/>
              <a:t>        </a:t>
            </a:r>
            <a:r>
              <a:rPr lang="en-US" dirty="0" err="1"/>
              <a:t>movl</a:t>
            </a:r>
            <a:r>
              <a:rPr lang="en-US" dirty="0"/>
              <a:t>    %</a:t>
            </a:r>
            <a:r>
              <a:rPr lang="en-US" dirty="0" err="1"/>
              <a:t>eax</a:t>
            </a:r>
            <a:r>
              <a:rPr lang="en-US" dirty="0"/>
              <a:t>, (%</a:t>
            </a:r>
            <a:r>
              <a:rPr lang="en-US" dirty="0" err="1"/>
              <a:t>edx</a:t>
            </a:r>
            <a:r>
              <a:rPr lang="en-US" dirty="0"/>
              <a:t>)</a:t>
            </a:r>
          </a:p>
          <a:p>
            <a:r>
              <a:rPr lang="en-US" dirty="0"/>
              <a:t>        </a:t>
            </a:r>
            <a:r>
              <a:rPr lang="en-US" dirty="0" err="1"/>
              <a:t>addl</a:t>
            </a:r>
            <a:r>
              <a:rPr lang="en-US" dirty="0"/>
              <a:t>    $8, %</a:t>
            </a:r>
            <a:r>
              <a:rPr lang="en-US" dirty="0" err="1"/>
              <a:t>esp</a:t>
            </a:r>
            <a:endParaRPr lang="en-US" dirty="0"/>
          </a:p>
          <a:p>
            <a:r>
              <a:rPr lang="en-US" dirty="0"/>
              <a:t>        ret</a:t>
            </a:r>
          </a:p>
        </p:txBody>
      </p:sp>
      <p:sp>
        <p:nvSpPr>
          <p:cNvPr id="12" name="Right Arrow 11"/>
          <p:cNvSpPr/>
          <p:nvPr/>
        </p:nvSpPr>
        <p:spPr>
          <a:xfrm rot="20258118">
            <a:off x="4344515" y="1935766"/>
            <a:ext cx="2892552" cy="1156402"/>
          </a:xfrm>
          <a:prstGeom prst="righ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IA32</a:t>
            </a:r>
          </a:p>
        </p:txBody>
      </p:sp>
      <p:sp>
        <p:nvSpPr>
          <p:cNvPr id="13" name="Right Arrow 12"/>
          <p:cNvSpPr/>
          <p:nvPr/>
        </p:nvSpPr>
        <p:spPr>
          <a:xfrm rot="1453738">
            <a:off x="4343183" y="4485310"/>
            <a:ext cx="2892552" cy="1156402"/>
          </a:xfrm>
          <a:prstGeom prst="righ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X86-64</a:t>
            </a:r>
          </a:p>
        </p:txBody>
      </p:sp>
      <p:sp>
        <p:nvSpPr>
          <p:cNvPr id="7" name="TextBox 6"/>
          <p:cNvSpPr txBox="1"/>
          <p:nvPr/>
        </p:nvSpPr>
        <p:spPr>
          <a:xfrm>
            <a:off x="0" y="2899531"/>
            <a:ext cx="5514976" cy="1477328"/>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void </a:t>
            </a:r>
            <a:r>
              <a:rPr lang="en-US" dirty="0" err="1"/>
              <a:t>add_and_save</a:t>
            </a:r>
            <a:r>
              <a:rPr lang="en-US" dirty="0"/>
              <a:t>(long x, long y,</a:t>
            </a:r>
          </a:p>
          <a:p>
            <a:r>
              <a:rPr lang="en-US" dirty="0"/>
              <a:t>                  long *destination) {</a:t>
            </a:r>
          </a:p>
          <a:p>
            <a:r>
              <a:rPr lang="en-US" dirty="0"/>
              <a:t>    long z = </a:t>
            </a:r>
            <a:r>
              <a:rPr lang="en-US" dirty="0" err="1"/>
              <a:t>add_two_numbers</a:t>
            </a:r>
            <a:r>
              <a:rPr lang="en-US" dirty="0"/>
              <a:t>(x, y);</a:t>
            </a:r>
          </a:p>
          <a:p>
            <a:r>
              <a:rPr lang="en-US" dirty="0"/>
              <a:t>    *destination = z;</a:t>
            </a:r>
          </a:p>
          <a:p>
            <a:r>
              <a:rPr lang="en-US" dirty="0"/>
              <a:t>}</a:t>
            </a:r>
          </a:p>
        </p:txBody>
      </p:sp>
    </p:spTree>
    <p:extLst>
      <p:ext uri="{BB962C8B-B14F-4D97-AF65-F5344CB8AC3E}">
        <p14:creationId xmlns:p14="http://schemas.microsoft.com/office/powerpoint/2010/main" val="62404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Types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4" name="Content Placeholder 3">
            <a:extLst>
              <a:ext uri="{FF2B5EF4-FFF2-40B4-BE49-F238E27FC236}">
                <a16:creationId xmlns:a16="http://schemas.microsoft.com/office/drawing/2014/main" id="{6883345F-24D7-4349-B167-A2A1A3A003C2}"/>
              </a:ext>
            </a:extLst>
          </p:cNvPr>
          <p:cNvSpPr>
            <a:spLocks noGrp="1"/>
          </p:cNvSpPr>
          <p:nvPr>
            <p:ph idx="1"/>
          </p:nvPr>
        </p:nvSpPr>
        <p:spPr>
          <a:xfrm>
            <a:off x="838200" y="1466561"/>
            <a:ext cx="10515600" cy="5026314"/>
          </a:xfrm>
        </p:spPr>
        <p:txBody>
          <a:bodyPr>
            <a:normAutofit fontScale="92500" lnSpcReduction="10000"/>
          </a:bodyPr>
          <a:lstStyle/>
          <a:p>
            <a:r>
              <a:rPr lang="en-US" b="1" i="1" dirty="0"/>
              <a:t>Immediate</a:t>
            </a:r>
          </a:p>
          <a:p>
            <a:pPr lvl="1"/>
            <a:r>
              <a:rPr lang="en-US" dirty="0"/>
              <a:t>Constant integer value</a:t>
            </a:r>
          </a:p>
          <a:p>
            <a:pPr lvl="1"/>
            <a:r>
              <a:rPr lang="en-US" dirty="0"/>
              <a:t>Prefixed with </a:t>
            </a:r>
            <a:r>
              <a:rPr lang="en-US" i="1" dirty="0"/>
              <a:t>$</a:t>
            </a:r>
            <a:endParaRPr lang="en-US" dirty="0"/>
          </a:p>
          <a:p>
            <a:pPr lvl="1"/>
            <a:r>
              <a:rPr lang="en-US" dirty="0"/>
              <a:t>Examples: $8, $0x40, $-52</a:t>
            </a:r>
          </a:p>
          <a:p>
            <a:r>
              <a:rPr lang="en-US" b="1" i="1" dirty="0"/>
              <a:t>Register</a:t>
            </a:r>
            <a:endParaRPr lang="en-US" dirty="0"/>
          </a:p>
          <a:p>
            <a:pPr lvl="1"/>
            <a:r>
              <a:rPr lang="en-US" dirty="0"/>
              <a:t>One of the 16 “general-purpose” registers</a:t>
            </a:r>
          </a:p>
          <a:p>
            <a:pPr lvl="2"/>
            <a:r>
              <a:rPr lang="en-US" dirty="0"/>
              <a:t>Some have particular uses</a:t>
            </a:r>
          </a:p>
          <a:p>
            <a:pPr lvl="1"/>
            <a:r>
              <a:rPr lang="en-US" dirty="0"/>
              <a:t>Examples: %</a:t>
            </a:r>
            <a:r>
              <a:rPr lang="en-US" dirty="0" err="1"/>
              <a:t>rax</a:t>
            </a:r>
            <a:r>
              <a:rPr lang="en-US" dirty="0"/>
              <a:t>, %</a:t>
            </a:r>
            <a:r>
              <a:rPr lang="en-US" dirty="0" err="1"/>
              <a:t>rsi</a:t>
            </a:r>
            <a:r>
              <a:rPr lang="en-US" dirty="0"/>
              <a:t>, %r13</a:t>
            </a:r>
          </a:p>
          <a:p>
            <a:pPr lvl="1"/>
            <a:r>
              <a:rPr lang="en-US" dirty="0"/>
              <a:t>Evaluates to register’s contents: Reg[%r13]</a:t>
            </a:r>
          </a:p>
          <a:p>
            <a:r>
              <a:rPr lang="en-US" b="1" i="1" dirty="0"/>
              <a:t>Memory</a:t>
            </a:r>
            <a:endParaRPr lang="en-US" dirty="0"/>
          </a:p>
          <a:p>
            <a:pPr lvl="1"/>
            <a:r>
              <a:rPr lang="en-US" dirty="0"/>
              <a:t>1, 2, 4, or 8 bytes of consecutive memory</a:t>
            </a:r>
          </a:p>
          <a:p>
            <a:pPr lvl="1"/>
            <a:r>
              <a:rPr lang="en-US" dirty="0"/>
              <a:t>Address in a register; </a:t>
            </a:r>
            <a:r>
              <a:rPr lang="en-US" i="1" dirty="0"/>
              <a:t>(</a:t>
            </a:r>
            <a:r>
              <a:rPr lang="en-US" dirty="0"/>
              <a:t>parentheses</a:t>
            </a:r>
            <a:r>
              <a:rPr lang="en-US" i="1" dirty="0"/>
              <a:t>)</a:t>
            </a:r>
            <a:r>
              <a:rPr lang="en-US" dirty="0"/>
              <a:t> dereference address</a:t>
            </a:r>
            <a:endParaRPr lang="en-US" i="1" dirty="0"/>
          </a:p>
          <a:p>
            <a:pPr lvl="1"/>
            <a:r>
              <a:rPr lang="en-US" dirty="0"/>
              <a:t>Various addressing modes; simplest example: (%</a:t>
            </a:r>
            <a:r>
              <a:rPr lang="en-US" dirty="0" err="1"/>
              <a:t>rsi</a:t>
            </a:r>
            <a:r>
              <a:rPr lang="en-US" dirty="0"/>
              <a:t>)</a:t>
            </a:r>
          </a:p>
          <a:p>
            <a:pPr lvl="1"/>
            <a:r>
              <a:rPr lang="en-US" dirty="0"/>
              <a:t>Evaluates to memory location’s contents: Mem[Reg[%</a:t>
            </a:r>
            <a:r>
              <a:rPr lang="en-US" dirty="0" err="1"/>
              <a:t>rsi</a:t>
            </a:r>
            <a:r>
              <a:rPr lang="en-US" dirty="0"/>
              <a:t>]]</a:t>
            </a:r>
          </a:p>
          <a:p>
            <a:pPr lvl="1"/>
            <a:endParaRPr lang="en-US" dirty="0"/>
          </a:p>
        </p:txBody>
      </p:sp>
    </p:spTree>
    <p:extLst>
      <p:ext uri="{BB962C8B-B14F-4D97-AF65-F5344CB8AC3E}">
        <p14:creationId xmlns:p14="http://schemas.microsoft.com/office/powerpoint/2010/main" val="2822592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Move Instruction</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dirty="0" err="1">
                <a:latin typeface="Lucida Console" panose="020B0609040504020204" pitchFamily="49" charset="0"/>
              </a:rPr>
              <a:t>movq</a:t>
            </a:r>
            <a:r>
              <a:rPr lang="en-US" b="1" dirty="0">
                <a:latin typeface="Lucida Console" panose="020B0609040504020204" pitchFamily="49" charset="0"/>
              </a:rPr>
              <a:t> </a:t>
            </a:r>
            <a:r>
              <a:rPr lang="en-US" b="1" i="1" dirty="0">
                <a:latin typeface="Lucida Console" panose="020B0609040504020204" pitchFamily="49" charset="0"/>
              </a:rPr>
              <a:t>source</a:t>
            </a:r>
            <a:r>
              <a:rPr lang="en-US" b="1" dirty="0">
                <a:latin typeface="Lucida Console" panose="020B0609040504020204" pitchFamily="49" charset="0"/>
              </a:rPr>
              <a:t>, </a:t>
            </a:r>
            <a:r>
              <a:rPr lang="en-US" b="1" i="1" dirty="0">
                <a:latin typeface="Lucida Console" panose="020B0609040504020204" pitchFamily="49" charset="0"/>
              </a:rPr>
              <a:t>destination</a:t>
            </a:r>
            <a:endParaRPr lang="en-US" b="1" dirty="0">
              <a:latin typeface="Lucida Console" panose="020B0609040504020204" pitchFamily="49" charset="0"/>
            </a:endParaRPr>
          </a:p>
          <a:p>
            <a:endParaRPr lang="en-US" dirty="0"/>
          </a:p>
          <a:p>
            <a:r>
              <a:rPr lang="en-US" dirty="0"/>
              <a:t>Copies data – leaves original copy in place</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C934BF44-EEA6-A24E-A0D4-26B8CA25A8AC}"/>
              </a:ext>
            </a:extLst>
          </p:cNvPr>
          <p:cNvSpPr/>
          <p:nvPr/>
        </p:nvSpPr>
        <p:spPr>
          <a:xfrm>
            <a:off x="838200" y="3620585"/>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ectangle 8">
            <a:extLst>
              <a:ext uri="{FF2B5EF4-FFF2-40B4-BE49-F238E27FC236}">
                <a16:creationId xmlns:a16="http://schemas.microsoft.com/office/drawing/2014/main" id="{ABC05EDC-A190-C144-B59F-A111D2832536}"/>
              </a:ext>
            </a:extLst>
          </p:cNvPr>
          <p:cNvSpPr/>
          <p:nvPr/>
        </p:nvSpPr>
        <p:spPr>
          <a:xfrm>
            <a:off x="4065732" y="5987018"/>
            <a:ext cx="2555508" cy="369332"/>
          </a:xfrm>
          <a:prstGeom prst="rect">
            <a:avLst/>
          </a:prstGeom>
        </p:spPr>
        <p:txBody>
          <a:bodyPr wrap="none">
            <a:spAutoFit/>
          </a:bodyPr>
          <a:lstStyle/>
          <a:p>
            <a:r>
              <a:rPr lang="en-US" dirty="0">
                <a:solidFill>
                  <a:srgbClr val="FF0000"/>
                </a:solidFill>
                <a:latin typeface="Lucida Console" panose="020B0609040504020204" pitchFamily="49" charset="0"/>
              </a:rPr>
              <a:t>*destination = z;</a:t>
            </a:r>
          </a:p>
        </p:txBody>
      </p:sp>
      <p:cxnSp>
        <p:nvCxnSpPr>
          <p:cNvPr id="10" name="Straight Arrow Connector 9">
            <a:extLst>
              <a:ext uri="{FF2B5EF4-FFF2-40B4-BE49-F238E27FC236}">
                <a16:creationId xmlns:a16="http://schemas.microsoft.com/office/drawing/2014/main" id="{085C4685-97DC-2344-982C-554126AE507E}"/>
              </a:ext>
            </a:extLst>
          </p:cNvPr>
          <p:cNvCxnSpPr>
            <a:cxnSpLocks/>
          </p:cNvCxnSpPr>
          <p:nvPr/>
        </p:nvCxnSpPr>
        <p:spPr>
          <a:xfrm flipH="1" flipV="1">
            <a:off x="4659102" y="5133944"/>
            <a:ext cx="217699" cy="935183"/>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DE3A4BB-7CC0-E94C-8398-3D9E19D050F2}"/>
              </a:ext>
            </a:extLst>
          </p:cNvPr>
          <p:cNvCxnSpPr>
            <a:cxnSpLocks/>
          </p:cNvCxnSpPr>
          <p:nvPr/>
        </p:nvCxnSpPr>
        <p:spPr>
          <a:xfrm flipH="1" flipV="1">
            <a:off x="3855603" y="5044921"/>
            <a:ext cx="2448143" cy="1024205"/>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E4B91C60-1136-3B41-B9FA-A198E31B5F89}"/>
              </a:ext>
            </a:extLst>
          </p:cNvPr>
          <p:cNvSpPr/>
          <p:nvPr/>
        </p:nvSpPr>
        <p:spPr>
          <a:xfrm>
            <a:off x="9257124" y="1002226"/>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0x539F</a:t>
            </a:r>
          </a:p>
        </p:txBody>
      </p:sp>
      <p:sp>
        <p:nvSpPr>
          <p:cNvPr id="12" name="TextBox 11">
            <a:extLst>
              <a:ext uri="{FF2B5EF4-FFF2-40B4-BE49-F238E27FC236}">
                <a16:creationId xmlns:a16="http://schemas.microsoft.com/office/drawing/2014/main" id="{BF580714-9D10-494D-97D1-F0777E8A2197}"/>
              </a:ext>
            </a:extLst>
          </p:cNvPr>
          <p:cNvSpPr txBox="1"/>
          <p:nvPr/>
        </p:nvSpPr>
        <p:spPr>
          <a:xfrm>
            <a:off x="8624066" y="1019441"/>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13" name="Rectangle 12">
            <a:extLst>
              <a:ext uri="{FF2B5EF4-FFF2-40B4-BE49-F238E27FC236}">
                <a16:creationId xmlns:a16="http://schemas.microsoft.com/office/drawing/2014/main" id="{2A458ADF-90E6-5B4D-BC1E-0D581FF87065}"/>
              </a:ext>
            </a:extLst>
          </p:cNvPr>
          <p:cNvSpPr/>
          <p:nvPr/>
        </p:nvSpPr>
        <p:spPr>
          <a:xfrm>
            <a:off x="9257124" y="1425656"/>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0x1238</a:t>
            </a:r>
          </a:p>
        </p:txBody>
      </p:sp>
      <p:sp>
        <p:nvSpPr>
          <p:cNvPr id="14" name="TextBox 13">
            <a:extLst>
              <a:ext uri="{FF2B5EF4-FFF2-40B4-BE49-F238E27FC236}">
                <a16:creationId xmlns:a16="http://schemas.microsoft.com/office/drawing/2014/main" id="{62C6CB05-465A-C848-AD7E-03893DA65538}"/>
              </a:ext>
            </a:extLst>
          </p:cNvPr>
          <p:cNvSpPr txBox="1"/>
          <p:nvPr/>
        </p:nvSpPr>
        <p:spPr>
          <a:xfrm>
            <a:off x="8610600" y="1442871"/>
            <a:ext cx="646524" cy="369332"/>
          </a:xfrm>
          <a:prstGeom prst="rect">
            <a:avLst/>
          </a:prstGeom>
          <a:noFill/>
        </p:spPr>
        <p:txBody>
          <a:bodyPr wrap="none" rtlCol="0">
            <a:spAutoFit/>
          </a:bodyPr>
          <a:lstStyle/>
          <a:p>
            <a:pPr algn="r"/>
            <a:r>
              <a:rPr lang="en-US" dirty="0"/>
              <a:t>%</a:t>
            </a:r>
            <a:r>
              <a:rPr lang="en-US" dirty="0" err="1"/>
              <a:t>rbx</a:t>
            </a:r>
            <a:endParaRPr lang="en-US" dirty="0"/>
          </a:p>
        </p:txBody>
      </p:sp>
      <p:sp>
        <p:nvSpPr>
          <p:cNvPr id="15" name="Rectangle 14">
            <a:extLst>
              <a:ext uri="{FF2B5EF4-FFF2-40B4-BE49-F238E27FC236}">
                <a16:creationId xmlns:a16="http://schemas.microsoft.com/office/drawing/2014/main" id="{61F14F78-E379-9A43-9767-18910EDE9554}"/>
              </a:ext>
            </a:extLst>
          </p:cNvPr>
          <p:cNvSpPr/>
          <p:nvPr/>
        </p:nvSpPr>
        <p:spPr>
          <a:xfrm>
            <a:off x="9928707" y="290832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8E</a:t>
            </a:r>
          </a:p>
        </p:txBody>
      </p:sp>
      <p:sp>
        <p:nvSpPr>
          <p:cNvPr id="31" name="TextBox 30">
            <a:extLst>
              <a:ext uri="{FF2B5EF4-FFF2-40B4-BE49-F238E27FC236}">
                <a16:creationId xmlns:a16="http://schemas.microsoft.com/office/drawing/2014/main" id="{0250FD55-3ADF-2849-B779-A1EF77B04FFF}"/>
              </a:ext>
            </a:extLst>
          </p:cNvPr>
          <p:cNvSpPr txBox="1"/>
          <p:nvPr/>
        </p:nvSpPr>
        <p:spPr>
          <a:xfrm>
            <a:off x="9070780" y="2925537"/>
            <a:ext cx="857927" cy="369332"/>
          </a:xfrm>
          <a:prstGeom prst="rect">
            <a:avLst/>
          </a:prstGeom>
          <a:noFill/>
        </p:spPr>
        <p:txBody>
          <a:bodyPr wrap="none" rtlCol="0">
            <a:spAutoFit/>
          </a:bodyPr>
          <a:lstStyle/>
          <a:p>
            <a:pPr algn="r"/>
            <a:r>
              <a:rPr lang="en-US" dirty="0"/>
              <a:t>0x123F</a:t>
            </a:r>
          </a:p>
        </p:txBody>
      </p:sp>
      <p:sp>
        <p:nvSpPr>
          <p:cNvPr id="32" name="Rectangle 31">
            <a:extLst>
              <a:ext uri="{FF2B5EF4-FFF2-40B4-BE49-F238E27FC236}">
                <a16:creationId xmlns:a16="http://schemas.microsoft.com/office/drawing/2014/main" id="{17383E61-F29D-7B4C-8826-EF8905AF614D}"/>
              </a:ext>
            </a:extLst>
          </p:cNvPr>
          <p:cNvSpPr/>
          <p:nvPr/>
        </p:nvSpPr>
        <p:spPr>
          <a:xfrm>
            <a:off x="9928707" y="332158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BA</a:t>
            </a:r>
          </a:p>
        </p:txBody>
      </p:sp>
      <p:sp>
        <p:nvSpPr>
          <p:cNvPr id="33" name="TextBox 32">
            <a:extLst>
              <a:ext uri="{FF2B5EF4-FFF2-40B4-BE49-F238E27FC236}">
                <a16:creationId xmlns:a16="http://schemas.microsoft.com/office/drawing/2014/main" id="{7A9DF5F4-ED3B-0540-9BD8-E719F06C42B0}"/>
              </a:ext>
            </a:extLst>
          </p:cNvPr>
          <p:cNvSpPr txBox="1"/>
          <p:nvPr/>
        </p:nvSpPr>
        <p:spPr>
          <a:xfrm>
            <a:off x="9064368" y="3338802"/>
            <a:ext cx="864339" cy="369332"/>
          </a:xfrm>
          <a:prstGeom prst="rect">
            <a:avLst/>
          </a:prstGeom>
          <a:noFill/>
        </p:spPr>
        <p:txBody>
          <a:bodyPr wrap="none" rtlCol="0">
            <a:spAutoFit/>
          </a:bodyPr>
          <a:lstStyle/>
          <a:p>
            <a:pPr algn="r"/>
            <a:r>
              <a:rPr lang="en-US" dirty="0"/>
              <a:t>0x123E</a:t>
            </a:r>
          </a:p>
        </p:txBody>
      </p:sp>
      <p:sp>
        <p:nvSpPr>
          <p:cNvPr id="34" name="Rectangle 33">
            <a:extLst>
              <a:ext uri="{FF2B5EF4-FFF2-40B4-BE49-F238E27FC236}">
                <a16:creationId xmlns:a16="http://schemas.microsoft.com/office/drawing/2014/main" id="{847B0496-80EF-0C4D-BBC2-A6286153E098}"/>
              </a:ext>
            </a:extLst>
          </p:cNvPr>
          <p:cNvSpPr/>
          <p:nvPr/>
        </p:nvSpPr>
        <p:spPr>
          <a:xfrm>
            <a:off x="9928707" y="373990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32</a:t>
            </a:r>
          </a:p>
        </p:txBody>
      </p:sp>
      <p:sp>
        <p:nvSpPr>
          <p:cNvPr id="35" name="TextBox 34">
            <a:extLst>
              <a:ext uri="{FF2B5EF4-FFF2-40B4-BE49-F238E27FC236}">
                <a16:creationId xmlns:a16="http://schemas.microsoft.com/office/drawing/2014/main" id="{CBD1E3C2-B5E5-A44A-826B-6D495A8CB46C}"/>
              </a:ext>
            </a:extLst>
          </p:cNvPr>
          <p:cNvSpPr txBox="1"/>
          <p:nvPr/>
        </p:nvSpPr>
        <p:spPr>
          <a:xfrm>
            <a:off x="9033910" y="3757120"/>
            <a:ext cx="894797" cy="369332"/>
          </a:xfrm>
          <a:prstGeom prst="rect">
            <a:avLst/>
          </a:prstGeom>
          <a:noFill/>
        </p:spPr>
        <p:txBody>
          <a:bodyPr wrap="none" rtlCol="0">
            <a:spAutoFit/>
          </a:bodyPr>
          <a:lstStyle/>
          <a:p>
            <a:pPr algn="r"/>
            <a:r>
              <a:rPr lang="en-US" dirty="0"/>
              <a:t>0x123D</a:t>
            </a:r>
          </a:p>
        </p:txBody>
      </p:sp>
      <p:sp>
        <p:nvSpPr>
          <p:cNvPr id="36" name="Rectangle 35">
            <a:extLst>
              <a:ext uri="{FF2B5EF4-FFF2-40B4-BE49-F238E27FC236}">
                <a16:creationId xmlns:a16="http://schemas.microsoft.com/office/drawing/2014/main" id="{060D507C-BC95-D54A-9ECD-6BCD48972A78}"/>
              </a:ext>
            </a:extLst>
          </p:cNvPr>
          <p:cNvSpPr/>
          <p:nvPr/>
        </p:nvSpPr>
        <p:spPr>
          <a:xfrm>
            <a:off x="9928707" y="4153171"/>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67</a:t>
            </a:r>
          </a:p>
        </p:txBody>
      </p:sp>
      <p:sp>
        <p:nvSpPr>
          <p:cNvPr id="37" name="TextBox 36">
            <a:extLst>
              <a:ext uri="{FF2B5EF4-FFF2-40B4-BE49-F238E27FC236}">
                <a16:creationId xmlns:a16="http://schemas.microsoft.com/office/drawing/2014/main" id="{CF0E56C7-EDBF-C848-A55C-9AB0C9BF89B9}"/>
              </a:ext>
            </a:extLst>
          </p:cNvPr>
          <p:cNvSpPr txBox="1"/>
          <p:nvPr/>
        </p:nvSpPr>
        <p:spPr>
          <a:xfrm>
            <a:off x="9053146" y="4170385"/>
            <a:ext cx="875561" cy="369332"/>
          </a:xfrm>
          <a:prstGeom prst="rect">
            <a:avLst/>
          </a:prstGeom>
          <a:noFill/>
        </p:spPr>
        <p:txBody>
          <a:bodyPr wrap="none" rtlCol="0">
            <a:spAutoFit/>
          </a:bodyPr>
          <a:lstStyle/>
          <a:p>
            <a:pPr algn="r"/>
            <a:r>
              <a:rPr lang="en-US" dirty="0"/>
              <a:t>0x123C</a:t>
            </a:r>
          </a:p>
        </p:txBody>
      </p:sp>
      <p:sp>
        <p:nvSpPr>
          <p:cNvPr id="38" name="Rectangle 37">
            <a:extLst>
              <a:ext uri="{FF2B5EF4-FFF2-40B4-BE49-F238E27FC236}">
                <a16:creationId xmlns:a16="http://schemas.microsoft.com/office/drawing/2014/main" id="{712A024A-BA6D-2A47-8EA1-1967DE90041C}"/>
              </a:ext>
            </a:extLst>
          </p:cNvPr>
          <p:cNvSpPr/>
          <p:nvPr/>
        </p:nvSpPr>
        <p:spPr>
          <a:xfrm>
            <a:off x="9928707" y="457150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09</a:t>
            </a:r>
          </a:p>
        </p:txBody>
      </p:sp>
      <p:sp>
        <p:nvSpPr>
          <p:cNvPr id="39" name="TextBox 38">
            <a:extLst>
              <a:ext uri="{FF2B5EF4-FFF2-40B4-BE49-F238E27FC236}">
                <a16:creationId xmlns:a16="http://schemas.microsoft.com/office/drawing/2014/main" id="{11CEC8BA-465F-544D-BEC2-57C381A025FD}"/>
              </a:ext>
            </a:extLst>
          </p:cNvPr>
          <p:cNvSpPr txBox="1"/>
          <p:nvPr/>
        </p:nvSpPr>
        <p:spPr>
          <a:xfrm>
            <a:off x="9051544" y="4588720"/>
            <a:ext cx="877163" cy="369332"/>
          </a:xfrm>
          <a:prstGeom prst="rect">
            <a:avLst/>
          </a:prstGeom>
          <a:noFill/>
        </p:spPr>
        <p:txBody>
          <a:bodyPr wrap="none" rtlCol="0">
            <a:spAutoFit/>
          </a:bodyPr>
          <a:lstStyle/>
          <a:p>
            <a:pPr algn="r"/>
            <a:r>
              <a:rPr lang="en-US" dirty="0"/>
              <a:t>0x123B</a:t>
            </a:r>
          </a:p>
        </p:txBody>
      </p:sp>
      <p:sp>
        <p:nvSpPr>
          <p:cNvPr id="40" name="Rectangle 39">
            <a:extLst>
              <a:ext uri="{FF2B5EF4-FFF2-40B4-BE49-F238E27FC236}">
                <a16:creationId xmlns:a16="http://schemas.microsoft.com/office/drawing/2014/main" id="{16B64F17-7FB8-A84B-849F-165444BFDF2C}"/>
              </a:ext>
            </a:extLst>
          </p:cNvPr>
          <p:cNvSpPr/>
          <p:nvPr/>
        </p:nvSpPr>
        <p:spPr>
          <a:xfrm>
            <a:off x="9928707" y="4984771"/>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3B</a:t>
            </a:r>
          </a:p>
        </p:txBody>
      </p:sp>
      <p:sp>
        <p:nvSpPr>
          <p:cNvPr id="41" name="TextBox 40">
            <a:extLst>
              <a:ext uri="{FF2B5EF4-FFF2-40B4-BE49-F238E27FC236}">
                <a16:creationId xmlns:a16="http://schemas.microsoft.com/office/drawing/2014/main" id="{A76D4464-E196-7D4E-AD49-54D4E8C4BAFA}"/>
              </a:ext>
            </a:extLst>
          </p:cNvPr>
          <p:cNvSpPr txBox="1"/>
          <p:nvPr/>
        </p:nvSpPr>
        <p:spPr>
          <a:xfrm>
            <a:off x="9043528" y="5001985"/>
            <a:ext cx="885179" cy="369332"/>
          </a:xfrm>
          <a:prstGeom prst="rect">
            <a:avLst/>
          </a:prstGeom>
          <a:noFill/>
        </p:spPr>
        <p:txBody>
          <a:bodyPr wrap="none" rtlCol="0">
            <a:spAutoFit/>
          </a:bodyPr>
          <a:lstStyle/>
          <a:p>
            <a:pPr algn="r"/>
            <a:r>
              <a:rPr lang="en-US" dirty="0"/>
              <a:t>0x123A</a:t>
            </a:r>
          </a:p>
        </p:txBody>
      </p:sp>
      <p:sp>
        <p:nvSpPr>
          <p:cNvPr id="42" name="Rectangle 41">
            <a:extLst>
              <a:ext uri="{FF2B5EF4-FFF2-40B4-BE49-F238E27FC236}">
                <a16:creationId xmlns:a16="http://schemas.microsoft.com/office/drawing/2014/main" id="{432D178D-2C8D-494B-86F4-D7DD824AC356}"/>
              </a:ext>
            </a:extLst>
          </p:cNvPr>
          <p:cNvSpPr/>
          <p:nvPr/>
        </p:nvSpPr>
        <p:spPr>
          <a:xfrm>
            <a:off x="9928707" y="540308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2C</a:t>
            </a:r>
          </a:p>
        </p:txBody>
      </p:sp>
      <p:sp>
        <p:nvSpPr>
          <p:cNvPr id="43" name="TextBox 42">
            <a:extLst>
              <a:ext uri="{FF2B5EF4-FFF2-40B4-BE49-F238E27FC236}">
                <a16:creationId xmlns:a16="http://schemas.microsoft.com/office/drawing/2014/main" id="{EC05CB9A-6896-EB4E-807D-5CDB9CF3D960}"/>
              </a:ext>
            </a:extLst>
          </p:cNvPr>
          <p:cNvSpPr txBox="1"/>
          <p:nvPr/>
        </p:nvSpPr>
        <p:spPr>
          <a:xfrm>
            <a:off x="9059558" y="5420303"/>
            <a:ext cx="869149" cy="369332"/>
          </a:xfrm>
          <a:prstGeom prst="rect">
            <a:avLst/>
          </a:prstGeom>
          <a:noFill/>
        </p:spPr>
        <p:txBody>
          <a:bodyPr wrap="none" rtlCol="0">
            <a:spAutoFit/>
          </a:bodyPr>
          <a:lstStyle/>
          <a:p>
            <a:pPr algn="r"/>
            <a:r>
              <a:rPr lang="en-US" dirty="0"/>
              <a:t>0x1239</a:t>
            </a:r>
          </a:p>
        </p:txBody>
      </p:sp>
      <p:sp>
        <p:nvSpPr>
          <p:cNvPr id="44" name="Rectangle 43">
            <a:extLst>
              <a:ext uri="{FF2B5EF4-FFF2-40B4-BE49-F238E27FC236}">
                <a16:creationId xmlns:a16="http://schemas.microsoft.com/office/drawing/2014/main" id="{646DA63C-21CD-C24A-AD75-02EF8F712505}"/>
              </a:ext>
            </a:extLst>
          </p:cNvPr>
          <p:cNvSpPr/>
          <p:nvPr/>
        </p:nvSpPr>
        <p:spPr>
          <a:xfrm>
            <a:off x="9928707" y="5816354"/>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84</a:t>
            </a:r>
          </a:p>
        </p:txBody>
      </p:sp>
      <p:sp>
        <p:nvSpPr>
          <p:cNvPr id="45" name="TextBox 44">
            <a:extLst>
              <a:ext uri="{FF2B5EF4-FFF2-40B4-BE49-F238E27FC236}">
                <a16:creationId xmlns:a16="http://schemas.microsoft.com/office/drawing/2014/main" id="{11F078A7-9A07-B348-AD27-DA44BA314BD1}"/>
              </a:ext>
            </a:extLst>
          </p:cNvPr>
          <p:cNvSpPr txBox="1"/>
          <p:nvPr/>
        </p:nvSpPr>
        <p:spPr>
          <a:xfrm>
            <a:off x="9059558" y="5833568"/>
            <a:ext cx="869149" cy="369332"/>
          </a:xfrm>
          <a:prstGeom prst="rect">
            <a:avLst/>
          </a:prstGeom>
          <a:noFill/>
        </p:spPr>
        <p:txBody>
          <a:bodyPr wrap="none" rtlCol="0">
            <a:spAutoFit/>
          </a:bodyPr>
          <a:lstStyle/>
          <a:p>
            <a:pPr algn="r"/>
            <a:r>
              <a:rPr lang="en-US" dirty="0"/>
              <a:t>0x1238</a:t>
            </a:r>
          </a:p>
        </p:txBody>
      </p:sp>
      <p:sp>
        <p:nvSpPr>
          <p:cNvPr id="46" name="Rectangle 45">
            <a:extLst>
              <a:ext uri="{FF2B5EF4-FFF2-40B4-BE49-F238E27FC236}">
                <a16:creationId xmlns:a16="http://schemas.microsoft.com/office/drawing/2014/main" id="{DE248B10-30B2-6947-AC68-41DD8AB78EB6}"/>
              </a:ext>
            </a:extLst>
          </p:cNvPr>
          <p:cNvSpPr/>
          <p:nvPr/>
        </p:nvSpPr>
        <p:spPr>
          <a:xfrm>
            <a:off x="9932961" y="290576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7" name="Rectangle 46">
            <a:extLst>
              <a:ext uri="{FF2B5EF4-FFF2-40B4-BE49-F238E27FC236}">
                <a16:creationId xmlns:a16="http://schemas.microsoft.com/office/drawing/2014/main" id="{8585A3A4-B57B-224D-AD7E-DC34FBDEC427}"/>
              </a:ext>
            </a:extLst>
          </p:cNvPr>
          <p:cNvSpPr/>
          <p:nvPr/>
        </p:nvSpPr>
        <p:spPr>
          <a:xfrm>
            <a:off x="9932961" y="3319033"/>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8" name="Rectangle 47">
            <a:extLst>
              <a:ext uri="{FF2B5EF4-FFF2-40B4-BE49-F238E27FC236}">
                <a16:creationId xmlns:a16="http://schemas.microsoft.com/office/drawing/2014/main" id="{A1325FEE-46BC-4042-98E4-04798464329B}"/>
              </a:ext>
            </a:extLst>
          </p:cNvPr>
          <p:cNvSpPr/>
          <p:nvPr/>
        </p:nvSpPr>
        <p:spPr>
          <a:xfrm>
            <a:off x="9932961" y="3737351"/>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9" name="Rectangle 48">
            <a:extLst>
              <a:ext uri="{FF2B5EF4-FFF2-40B4-BE49-F238E27FC236}">
                <a16:creationId xmlns:a16="http://schemas.microsoft.com/office/drawing/2014/main" id="{C1213C9E-D5B3-2249-B5E2-7A1A0F42EFDD}"/>
              </a:ext>
            </a:extLst>
          </p:cNvPr>
          <p:cNvSpPr/>
          <p:nvPr/>
        </p:nvSpPr>
        <p:spPr>
          <a:xfrm>
            <a:off x="9932961" y="4150616"/>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0" name="Rectangle 49">
            <a:extLst>
              <a:ext uri="{FF2B5EF4-FFF2-40B4-BE49-F238E27FC236}">
                <a16:creationId xmlns:a16="http://schemas.microsoft.com/office/drawing/2014/main" id="{7D8B5F25-9490-3241-BADC-E0D2B033FC4B}"/>
              </a:ext>
            </a:extLst>
          </p:cNvPr>
          <p:cNvSpPr/>
          <p:nvPr/>
        </p:nvSpPr>
        <p:spPr>
          <a:xfrm>
            <a:off x="9932961" y="4568951"/>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1" name="Rectangle 50">
            <a:extLst>
              <a:ext uri="{FF2B5EF4-FFF2-40B4-BE49-F238E27FC236}">
                <a16:creationId xmlns:a16="http://schemas.microsoft.com/office/drawing/2014/main" id="{7BD7AD29-9A9E-C243-AFAE-22AFA29CCD43}"/>
              </a:ext>
            </a:extLst>
          </p:cNvPr>
          <p:cNvSpPr/>
          <p:nvPr/>
        </p:nvSpPr>
        <p:spPr>
          <a:xfrm>
            <a:off x="9932961" y="4982216"/>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2" name="Rectangle 51">
            <a:extLst>
              <a:ext uri="{FF2B5EF4-FFF2-40B4-BE49-F238E27FC236}">
                <a16:creationId xmlns:a16="http://schemas.microsoft.com/office/drawing/2014/main" id="{FA36EB3A-C885-114E-A89D-35E655B06112}"/>
              </a:ext>
            </a:extLst>
          </p:cNvPr>
          <p:cNvSpPr/>
          <p:nvPr/>
        </p:nvSpPr>
        <p:spPr>
          <a:xfrm>
            <a:off x="9932961" y="5400534"/>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53</a:t>
            </a:r>
          </a:p>
        </p:txBody>
      </p:sp>
      <p:sp>
        <p:nvSpPr>
          <p:cNvPr id="53" name="Rectangle 52">
            <a:extLst>
              <a:ext uri="{FF2B5EF4-FFF2-40B4-BE49-F238E27FC236}">
                <a16:creationId xmlns:a16="http://schemas.microsoft.com/office/drawing/2014/main" id="{6ABF414E-1AC5-A746-97DF-704A2AF5426B}"/>
              </a:ext>
            </a:extLst>
          </p:cNvPr>
          <p:cNvSpPr/>
          <p:nvPr/>
        </p:nvSpPr>
        <p:spPr>
          <a:xfrm>
            <a:off x="9927635" y="581379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9F</a:t>
            </a:r>
          </a:p>
        </p:txBody>
      </p:sp>
      <p:cxnSp>
        <p:nvCxnSpPr>
          <p:cNvPr id="55" name="Curved Connector 54">
            <a:extLst>
              <a:ext uri="{FF2B5EF4-FFF2-40B4-BE49-F238E27FC236}">
                <a16:creationId xmlns:a16="http://schemas.microsoft.com/office/drawing/2014/main" id="{5D21C542-9D1D-5D49-B399-2987402A9D25}"/>
              </a:ext>
            </a:extLst>
          </p:cNvPr>
          <p:cNvCxnSpPr>
            <a:cxnSpLocks/>
            <a:stCxn id="13" idx="2"/>
            <a:endCxn id="45" idx="1"/>
          </p:cNvCxnSpPr>
          <p:nvPr/>
        </p:nvCxnSpPr>
        <p:spPr>
          <a:xfrm rot="5400000">
            <a:off x="7458788" y="3430188"/>
            <a:ext cx="4188817" cy="987275"/>
          </a:xfrm>
          <a:prstGeom prst="curvedConnector4">
            <a:avLst>
              <a:gd name="adj1" fmla="val 18028"/>
              <a:gd name="adj2" fmla="val 242236"/>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A862904C-E85C-6745-9E06-8636F61F3FB1}"/>
              </a:ext>
            </a:extLst>
          </p:cNvPr>
          <p:cNvSpPr/>
          <p:nvPr/>
        </p:nvSpPr>
        <p:spPr>
          <a:xfrm>
            <a:off x="9927635" y="623230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37</a:t>
            </a:r>
          </a:p>
        </p:txBody>
      </p:sp>
      <p:sp>
        <p:nvSpPr>
          <p:cNvPr id="60" name="TextBox 59">
            <a:extLst>
              <a:ext uri="{FF2B5EF4-FFF2-40B4-BE49-F238E27FC236}">
                <a16:creationId xmlns:a16="http://schemas.microsoft.com/office/drawing/2014/main" id="{43D9E5E2-3928-DA48-A82B-7087D42D03E5}"/>
              </a:ext>
            </a:extLst>
          </p:cNvPr>
          <p:cNvSpPr txBox="1"/>
          <p:nvPr/>
        </p:nvSpPr>
        <p:spPr>
          <a:xfrm>
            <a:off x="9058486" y="6249514"/>
            <a:ext cx="869149" cy="369332"/>
          </a:xfrm>
          <a:prstGeom prst="rect">
            <a:avLst/>
          </a:prstGeom>
          <a:noFill/>
        </p:spPr>
        <p:txBody>
          <a:bodyPr wrap="none" rtlCol="0">
            <a:spAutoFit/>
          </a:bodyPr>
          <a:lstStyle/>
          <a:p>
            <a:pPr algn="r"/>
            <a:r>
              <a:rPr lang="en-US" dirty="0"/>
              <a:t>0x1237</a:t>
            </a:r>
          </a:p>
        </p:txBody>
      </p:sp>
      <p:sp>
        <p:nvSpPr>
          <p:cNvPr id="62" name="Rectangle 61">
            <a:extLst>
              <a:ext uri="{FF2B5EF4-FFF2-40B4-BE49-F238E27FC236}">
                <a16:creationId xmlns:a16="http://schemas.microsoft.com/office/drawing/2014/main" id="{9B01D968-9770-EF47-9D53-584EB8C03676}"/>
              </a:ext>
            </a:extLst>
          </p:cNvPr>
          <p:cNvSpPr/>
          <p:nvPr/>
        </p:nvSpPr>
        <p:spPr>
          <a:xfrm>
            <a:off x="9933867" y="2486052"/>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5D</a:t>
            </a:r>
          </a:p>
        </p:txBody>
      </p:sp>
      <p:sp>
        <p:nvSpPr>
          <p:cNvPr id="63" name="TextBox 62">
            <a:extLst>
              <a:ext uri="{FF2B5EF4-FFF2-40B4-BE49-F238E27FC236}">
                <a16:creationId xmlns:a16="http://schemas.microsoft.com/office/drawing/2014/main" id="{6F3BF94E-442F-0847-A1F8-1B7EFAC7BAE0}"/>
              </a:ext>
            </a:extLst>
          </p:cNvPr>
          <p:cNvSpPr txBox="1"/>
          <p:nvPr/>
        </p:nvSpPr>
        <p:spPr>
          <a:xfrm>
            <a:off x="9064718" y="2503266"/>
            <a:ext cx="869149" cy="369332"/>
          </a:xfrm>
          <a:prstGeom prst="rect">
            <a:avLst/>
          </a:prstGeom>
          <a:noFill/>
        </p:spPr>
        <p:txBody>
          <a:bodyPr wrap="none" rtlCol="0">
            <a:spAutoFit/>
          </a:bodyPr>
          <a:lstStyle/>
          <a:p>
            <a:pPr algn="r"/>
            <a:r>
              <a:rPr lang="en-US" dirty="0"/>
              <a:t>0x1240</a:t>
            </a:r>
          </a:p>
        </p:txBody>
      </p:sp>
    </p:spTree>
    <p:extLst>
      <p:ext uri="{BB962C8B-B14F-4D97-AF65-F5344CB8AC3E}">
        <p14:creationId xmlns:p14="http://schemas.microsoft.com/office/powerpoint/2010/main" val="54133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par>
                          <p:cTn id="8" fill="hold">
                            <p:stCondLst>
                              <p:cond delay="500"/>
                            </p:stCondLst>
                            <p:childTnLst>
                              <p:par>
                                <p:cTn id="9" presetID="14" presetClass="entr" presetSubtype="5"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randombar(vertical)">
                                      <p:cBhvr>
                                        <p:cTn id="11" dur="500"/>
                                        <p:tgtEl>
                                          <p:spTgt spid="9"/>
                                        </p:tgtEl>
                                      </p:cBhvr>
                                    </p:animEffect>
                                  </p:childTnLst>
                                </p:cTn>
                              </p:par>
                              <p:par>
                                <p:cTn id="12" presetID="22" presetClass="entr" presetSubtype="2"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right)">
                                      <p:cBhvr>
                                        <p:cTn id="14" dur="500"/>
                                        <p:tgtEl>
                                          <p:spTgt spid="10"/>
                                        </p:tgtEl>
                                      </p:cBhvr>
                                    </p:animEffect>
                                  </p:childTnLst>
                                </p:cTn>
                              </p:par>
                              <p:par>
                                <p:cTn id="15" presetID="22" presetClass="entr" presetSubtype="2"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right)">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5"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randombar(vertical)">
                                      <p:cBhvr>
                                        <p:cTn id="22" dur="500"/>
                                        <p:tgtEl>
                                          <p:spTgt spid="2"/>
                                        </p:tgtEl>
                                      </p:cBhvr>
                                    </p:animEffect>
                                  </p:childTnLst>
                                </p:cTn>
                              </p:par>
                              <p:par>
                                <p:cTn id="23" presetID="14" presetClass="entr" presetSubtype="5"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randombar(vertical)">
                                      <p:cBhvr>
                                        <p:cTn id="25" dur="500"/>
                                        <p:tgtEl>
                                          <p:spTgt spid="12"/>
                                        </p:tgtEl>
                                      </p:cBhvr>
                                    </p:animEffect>
                                  </p:childTnLst>
                                </p:cTn>
                              </p:par>
                              <p:par>
                                <p:cTn id="26" presetID="14" presetClass="entr" presetSubtype="5"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randombar(vertical)">
                                      <p:cBhvr>
                                        <p:cTn id="28" dur="500"/>
                                        <p:tgtEl>
                                          <p:spTgt spid="13"/>
                                        </p:tgtEl>
                                      </p:cBhvr>
                                    </p:animEffect>
                                  </p:childTnLst>
                                </p:cTn>
                              </p:par>
                              <p:par>
                                <p:cTn id="29" presetID="14" presetClass="entr" presetSubtype="5"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randombar(vertical)">
                                      <p:cBhvr>
                                        <p:cTn id="31" dur="500"/>
                                        <p:tgtEl>
                                          <p:spTgt spid="14"/>
                                        </p:tgtEl>
                                      </p:cBhvr>
                                    </p:animEffect>
                                  </p:childTnLst>
                                </p:cTn>
                              </p:par>
                              <p:par>
                                <p:cTn id="32" presetID="14" presetClass="entr" presetSubtype="5"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randombar(vertical)">
                                      <p:cBhvr>
                                        <p:cTn id="34" dur="500"/>
                                        <p:tgtEl>
                                          <p:spTgt spid="15"/>
                                        </p:tgtEl>
                                      </p:cBhvr>
                                    </p:animEffect>
                                  </p:childTnLst>
                                </p:cTn>
                              </p:par>
                              <p:par>
                                <p:cTn id="35" presetID="14" presetClass="entr" presetSubtype="5"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randombar(vertical)">
                                      <p:cBhvr>
                                        <p:cTn id="37" dur="500"/>
                                        <p:tgtEl>
                                          <p:spTgt spid="31"/>
                                        </p:tgtEl>
                                      </p:cBhvr>
                                    </p:animEffect>
                                  </p:childTnLst>
                                </p:cTn>
                              </p:par>
                              <p:par>
                                <p:cTn id="38" presetID="14" presetClass="entr" presetSubtype="5"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randombar(vertical)">
                                      <p:cBhvr>
                                        <p:cTn id="40" dur="500"/>
                                        <p:tgtEl>
                                          <p:spTgt spid="32"/>
                                        </p:tgtEl>
                                      </p:cBhvr>
                                    </p:animEffect>
                                  </p:childTnLst>
                                </p:cTn>
                              </p:par>
                              <p:par>
                                <p:cTn id="41" presetID="14" presetClass="entr" presetSubtype="5"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randombar(vertical)">
                                      <p:cBhvr>
                                        <p:cTn id="43" dur="500"/>
                                        <p:tgtEl>
                                          <p:spTgt spid="33"/>
                                        </p:tgtEl>
                                      </p:cBhvr>
                                    </p:animEffect>
                                  </p:childTnLst>
                                </p:cTn>
                              </p:par>
                              <p:par>
                                <p:cTn id="44" presetID="14" presetClass="entr" presetSubtype="5"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randombar(vertical)">
                                      <p:cBhvr>
                                        <p:cTn id="46" dur="500"/>
                                        <p:tgtEl>
                                          <p:spTgt spid="34"/>
                                        </p:tgtEl>
                                      </p:cBhvr>
                                    </p:animEffect>
                                  </p:childTnLst>
                                </p:cTn>
                              </p:par>
                              <p:par>
                                <p:cTn id="47" presetID="14" presetClass="entr" presetSubtype="5" fill="hold" grpId="0" nodeType="withEffect">
                                  <p:stCondLst>
                                    <p:cond delay="0"/>
                                  </p:stCondLst>
                                  <p:childTnLst>
                                    <p:set>
                                      <p:cBhvr>
                                        <p:cTn id="48" dur="1" fill="hold">
                                          <p:stCondLst>
                                            <p:cond delay="0"/>
                                          </p:stCondLst>
                                        </p:cTn>
                                        <p:tgtEl>
                                          <p:spTgt spid="35"/>
                                        </p:tgtEl>
                                        <p:attrNameLst>
                                          <p:attrName>style.visibility</p:attrName>
                                        </p:attrNameLst>
                                      </p:cBhvr>
                                      <p:to>
                                        <p:strVal val="visible"/>
                                      </p:to>
                                    </p:set>
                                    <p:animEffect transition="in" filter="randombar(vertical)">
                                      <p:cBhvr>
                                        <p:cTn id="49" dur="500"/>
                                        <p:tgtEl>
                                          <p:spTgt spid="35"/>
                                        </p:tgtEl>
                                      </p:cBhvr>
                                    </p:animEffect>
                                  </p:childTnLst>
                                </p:cTn>
                              </p:par>
                              <p:par>
                                <p:cTn id="50" presetID="14" presetClass="entr" presetSubtype="5" fill="hold" grpId="0" nodeType="with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randombar(vertical)">
                                      <p:cBhvr>
                                        <p:cTn id="52" dur="500"/>
                                        <p:tgtEl>
                                          <p:spTgt spid="36"/>
                                        </p:tgtEl>
                                      </p:cBhvr>
                                    </p:animEffect>
                                  </p:childTnLst>
                                </p:cTn>
                              </p:par>
                              <p:par>
                                <p:cTn id="53" presetID="14" presetClass="entr" presetSubtype="5" fill="hold" grpId="0" nodeType="with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randombar(vertical)">
                                      <p:cBhvr>
                                        <p:cTn id="55" dur="500"/>
                                        <p:tgtEl>
                                          <p:spTgt spid="37"/>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38"/>
                                        </p:tgtEl>
                                        <p:attrNameLst>
                                          <p:attrName>style.visibility</p:attrName>
                                        </p:attrNameLst>
                                      </p:cBhvr>
                                      <p:to>
                                        <p:strVal val="visible"/>
                                      </p:to>
                                    </p:set>
                                    <p:animEffect transition="in" filter="randombar(vertical)">
                                      <p:cBhvr>
                                        <p:cTn id="58" dur="500"/>
                                        <p:tgtEl>
                                          <p:spTgt spid="38"/>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randombar(vertical)">
                                      <p:cBhvr>
                                        <p:cTn id="61" dur="500"/>
                                        <p:tgtEl>
                                          <p:spTgt spid="39"/>
                                        </p:tgtEl>
                                      </p:cBhvr>
                                    </p:animEffect>
                                  </p:childTnLst>
                                </p:cTn>
                              </p:par>
                              <p:par>
                                <p:cTn id="62" presetID="14" presetClass="entr" presetSubtype="5" fill="hold" grpId="0" nodeType="withEffect">
                                  <p:stCondLst>
                                    <p:cond delay="0"/>
                                  </p:stCondLst>
                                  <p:childTnLst>
                                    <p:set>
                                      <p:cBhvr>
                                        <p:cTn id="63" dur="1" fill="hold">
                                          <p:stCondLst>
                                            <p:cond delay="0"/>
                                          </p:stCondLst>
                                        </p:cTn>
                                        <p:tgtEl>
                                          <p:spTgt spid="40"/>
                                        </p:tgtEl>
                                        <p:attrNameLst>
                                          <p:attrName>style.visibility</p:attrName>
                                        </p:attrNameLst>
                                      </p:cBhvr>
                                      <p:to>
                                        <p:strVal val="visible"/>
                                      </p:to>
                                    </p:set>
                                    <p:animEffect transition="in" filter="randombar(vertical)">
                                      <p:cBhvr>
                                        <p:cTn id="64" dur="500"/>
                                        <p:tgtEl>
                                          <p:spTgt spid="40"/>
                                        </p:tgtEl>
                                      </p:cBhvr>
                                    </p:animEffect>
                                  </p:childTnLst>
                                </p:cTn>
                              </p:par>
                              <p:par>
                                <p:cTn id="65" presetID="14" presetClass="entr" presetSubtype="5" fill="hold" grpId="0" nodeType="with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randombar(vertical)">
                                      <p:cBhvr>
                                        <p:cTn id="67" dur="500"/>
                                        <p:tgtEl>
                                          <p:spTgt spid="41"/>
                                        </p:tgtEl>
                                      </p:cBhvr>
                                    </p:animEffect>
                                  </p:childTnLst>
                                </p:cTn>
                              </p:par>
                              <p:par>
                                <p:cTn id="68" presetID="14" presetClass="entr" presetSubtype="5" fill="hold" grpId="0"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randombar(vertical)">
                                      <p:cBhvr>
                                        <p:cTn id="70" dur="500"/>
                                        <p:tgtEl>
                                          <p:spTgt spid="42"/>
                                        </p:tgtEl>
                                      </p:cBhvr>
                                    </p:animEffect>
                                  </p:childTnLst>
                                </p:cTn>
                              </p:par>
                              <p:par>
                                <p:cTn id="71" presetID="14" presetClass="entr" presetSubtype="5" fill="hold" grpId="0" nodeType="withEffect">
                                  <p:stCondLst>
                                    <p:cond delay="0"/>
                                  </p:stCondLst>
                                  <p:childTnLst>
                                    <p:set>
                                      <p:cBhvr>
                                        <p:cTn id="72" dur="1" fill="hold">
                                          <p:stCondLst>
                                            <p:cond delay="0"/>
                                          </p:stCondLst>
                                        </p:cTn>
                                        <p:tgtEl>
                                          <p:spTgt spid="43"/>
                                        </p:tgtEl>
                                        <p:attrNameLst>
                                          <p:attrName>style.visibility</p:attrName>
                                        </p:attrNameLst>
                                      </p:cBhvr>
                                      <p:to>
                                        <p:strVal val="visible"/>
                                      </p:to>
                                    </p:set>
                                    <p:animEffect transition="in" filter="randombar(vertical)">
                                      <p:cBhvr>
                                        <p:cTn id="73" dur="500"/>
                                        <p:tgtEl>
                                          <p:spTgt spid="43"/>
                                        </p:tgtEl>
                                      </p:cBhvr>
                                    </p:animEffect>
                                  </p:childTnLst>
                                </p:cTn>
                              </p:par>
                              <p:par>
                                <p:cTn id="74" presetID="14" presetClass="entr" presetSubtype="5" fill="hold" grpId="0" nodeType="withEffect">
                                  <p:stCondLst>
                                    <p:cond delay="0"/>
                                  </p:stCondLst>
                                  <p:childTnLst>
                                    <p:set>
                                      <p:cBhvr>
                                        <p:cTn id="75" dur="1" fill="hold">
                                          <p:stCondLst>
                                            <p:cond delay="0"/>
                                          </p:stCondLst>
                                        </p:cTn>
                                        <p:tgtEl>
                                          <p:spTgt spid="44"/>
                                        </p:tgtEl>
                                        <p:attrNameLst>
                                          <p:attrName>style.visibility</p:attrName>
                                        </p:attrNameLst>
                                      </p:cBhvr>
                                      <p:to>
                                        <p:strVal val="visible"/>
                                      </p:to>
                                    </p:set>
                                    <p:animEffect transition="in" filter="randombar(vertical)">
                                      <p:cBhvr>
                                        <p:cTn id="76" dur="500"/>
                                        <p:tgtEl>
                                          <p:spTgt spid="44"/>
                                        </p:tgtEl>
                                      </p:cBhvr>
                                    </p:animEffect>
                                  </p:childTnLst>
                                </p:cTn>
                              </p:par>
                              <p:par>
                                <p:cTn id="77" presetID="14" presetClass="entr" presetSubtype="5"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animEffect transition="in" filter="randombar(vertical)">
                                      <p:cBhvr>
                                        <p:cTn id="79" dur="500"/>
                                        <p:tgtEl>
                                          <p:spTgt spid="45"/>
                                        </p:tgtEl>
                                      </p:cBhvr>
                                    </p:animEffect>
                                  </p:childTnLst>
                                </p:cTn>
                              </p:par>
                              <p:par>
                                <p:cTn id="80" presetID="14" presetClass="entr" presetSubtype="5" fill="hold" grpId="0" nodeType="withEffect">
                                  <p:stCondLst>
                                    <p:cond delay="0"/>
                                  </p:stCondLst>
                                  <p:childTnLst>
                                    <p:set>
                                      <p:cBhvr>
                                        <p:cTn id="81" dur="1" fill="hold">
                                          <p:stCondLst>
                                            <p:cond delay="0"/>
                                          </p:stCondLst>
                                        </p:cTn>
                                        <p:tgtEl>
                                          <p:spTgt spid="59"/>
                                        </p:tgtEl>
                                        <p:attrNameLst>
                                          <p:attrName>style.visibility</p:attrName>
                                        </p:attrNameLst>
                                      </p:cBhvr>
                                      <p:to>
                                        <p:strVal val="visible"/>
                                      </p:to>
                                    </p:set>
                                    <p:animEffect transition="in" filter="randombar(vertical)">
                                      <p:cBhvr>
                                        <p:cTn id="82" dur="500"/>
                                        <p:tgtEl>
                                          <p:spTgt spid="59"/>
                                        </p:tgtEl>
                                      </p:cBhvr>
                                    </p:animEffect>
                                  </p:childTnLst>
                                </p:cTn>
                              </p:par>
                              <p:par>
                                <p:cTn id="83" presetID="14" presetClass="entr" presetSubtype="5" fill="hold" grpId="0" nodeType="withEffect">
                                  <p:stCondLst>
                                    <p:cond delay="0"/>
                                  </p:stCondLst>
                                  <p:childTnLst>
                                    <p:set>
                                      <p:cBhvr>
                                        <p:cTn id="84" dur="1" fill="hold">
                                          <p:stCondLst>
                                            <p:cond delay="0"/>
                                          </p:stCondLst>
                                        </p:cTn>
                                        <p:tgtEl>
                                          <p:spTgt spid="60"/>
                                        </p:tgtEl>
                                        <p:attrNameLst>
                                          <p:attrName>style.visibility</p:attrName>
                                        </p:attrNameLst>
                                      </p:cBhvr>
                                      <p:to>
                                        <p:strVal val="visible"/>
                                      </p:to>
                                    </p:set>
                                    <p:animEffect transition="in" filter="randombar(vertical)">
                                      <p:cBhvr>
                                        <p:cTn id="85" dur="500"/>
                                        <p:tgtEl>
                                          <p:spTgt spid="60"/>
                                        </p:tgtEl>
                                      </p:cBhvr>
                                    </p:animEffect>
                                  </p:childTnLst>
                                </p:cTn>
                              </p:par>
                              <p:par>
                                <p:cTn id="86" presetID="14" presetClass="entr" presetSubtype="5" fill="hold" grpId="0" nodeType="with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randombar(vertical)">
                                      <p:cBhvr>
                                        <p:cTn id="88" dur="500"/>
                                        <p:tgtEl>
                                          <p:spTgt spid="62"/>
                                        </p:tgtEl>
                                      </p:cBhvr>
                                    </p:animEffect>
                                  </p:childTnLst>
                                </p:cTn>
                              </p:par>
                              <p:par>
                                <p:cTn id="89" presetID="14" presetClass="entr" presetSubtype="5" fill="hold" grpId="0" nodeType="withEffect">
                                  <p:stCondLst>
                                    <p:cond delay="0"/>
                                  </p:stCondLst>
                                  <p:childTnLst>
                                    <p:set>
                                      <p:cBhvr>
                                        <p:cTn id="90" dur="1" fill="hold">
                                          <p:stCondLst>
                                            <p:cond delay="0"/>
                                          </p:stCondLst>
                                        </p:cTn>
                                        <p:tgtEl>
                                          <p:spTgt spid="63"/>
                                        </p:tgtEl>
                                        <p:attrNameLst>
                                          <p:attrName>style.visibility</p:attrName>
                                        </p:attrNameLst>
                                      </p:cBhvr>
                                      <p:to>
                                        <p:strVal val="visible"/>
                                      </p:to>
                                    </p:set>
                                    <p:animEffect transition="in" filter="randombar(vertical)">
                                      <p:cBhvr>
                                        <p:cTn id="91" dur="500"/>
                                        <p:tgtEl>
                                          <p:spTgt spid="63"/>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1" fill="hold" nodeType="clickEffect">
                                  <p:stCondLst>
                                    <p:cond delay="0"/>
                                  </p:stCondLst>
                                  <p:childTnLst>
                                    <p:set>
                                      <p:cBhvr>
                                        <p:cTn id="95" dur="1" fill="hold">
                                          <p:stCondLst>
                                            <p:cond delay="0"/>
                                          </p:stCondLst>
                                        </p:cTn>
                                        <p:tgtEl>
                                          <p:spTgt spid="55"/>
                                        </p:tgtEl>
                                        <p:attrNameLst>
                                          <p:attrName>style.visibility</p:attrName>
                                        </p:attrNameLst>
                                      </p:cBhvr>
                                      <p:to>
                                        <p:strVal val="visible"/>
                                      </p:to>
                                    </p:set>
                                    <p:animEffect transition="in" filter="wipe(up)">
                                      <p:cBhvr>
                                        <p:cTn id="96" dur="500"/>
                                        <p:tgtEl>
                                          <p:spTgt spid="55"/>
                                        </p:tgtEl>
                                      </p:cBhvr>
                                    </p:animEffect>
                                  </p:childTnLst>
                                </p:cTn>
                              </p:par>
                            </p:childTnLst>
                          </p:cTn>
                        </p:par>
                      </p:childTnLst>
                    </p:cTn>
                  </p:par>
                  <p:par>
                    <p:cTn id="97" fill="hold">
                      <p:stCondLst>
                        <p:cond delay="indefinite"/>
                      </p:stCondLst>
                      <p:childTnLst>
                        <p:par>
                          <p:cTn id="98" fill="hold">
                            <p:stCondLst>
                              <p:cond delay="0"/>
                            </p:stCondLst>
                            <p:childTnLst>
                              <p:par>
                                <p:cTn id="99" presetID="14" presetClass="entr" presetSubtype="5" fill="hold" grpId="0" nodeType="clickEffect">
                                  <p:stCondLst>
                                    <p:cond delay="0"/>
                                  </p:stCondLst>
                                  <p:childTnLst>
                                    <p:set>
                                      <p:cBhvr>
                                        <p:cTn id="100" dur="1" fill="hold">
                                          <p:stCondLst>
                                            <p:cond delay="0"/>
                                          </p:stCondLst>
                                        </p:cTn>
                                        <p:tgtEl>
                                          <p:spTgt spid="46"/>
                                        </p:tgtEl>
                                        <p:attrNameLst>
                                          <p:attrName>style.visibility</p:attrName>
                                        </p:attrNameLst>
                                      </p:cBhvr>
                                      <p:to>
                                        <p:strVal val="visible"/>
                                      </p:to>
                                    </p:set>
                                    <p:animEffect transition="in" filter="randombar(vertical)">
                                      <p:cBhvr>
                                        <p:cTn id="101" dur="500"/>
                                        <p:tgtEl>
                                          <p:spTgt spid="46"/>
                                        </p:tgtEl>
                                      </p:cBhvr>
                                    </p:animEffect>
                                  </p:childTnLst>
                                </p:cTn>
                              </p:par>
                              <p:par>
                                <p:cTn id="102" presetID="14" presetClass="entr" presetSubtype="5" fill="hold" grpId="0" nodeType="withEffect">
                                  <p:stCondLst>
                                    <p:cond delay="0"/>
                                  </p:stCondLst>
                                  <p:childTnLst>
                                    <p:set>
                                      <p:cBhvr>
                                        <p:cTn id="103" dur="1" fill="hold">
                                          <p:stCondLst>
                                            <p:cond delay="0"/>
                                          </p:stCondLst>
                                        </p:cTn>
                                        <p:tgtEl>
                                          <p:spTgt spid="47"/>
                                        </p:tgtEl>
                                        <p:attrNameLst>
                                          <p:attrName>style.visibility</p:attrName>
                                        </p:attrNameLst>
                                      </p:cBhvr>
                                      <p:to>
                                        <p:strVal val="visible"/>
                                      </p:to>
                                    </p:set>
                                    <p:animEffect transition="in" filter="randombar(vertical)">
                                      <p:cBhvr>
                                        <p:cTn id="104" dur="500"/>
                                        <p:tgtEl>
                                          <p:spTgt spid="47"/>
                                        </p:tgtEl>
                                      </p:cBhvr>
                                    </p:animEffect>
                                  </p:childTnLst>
                                </p:cTn>
                              </p:par>
                              <p:par>
                                <p:cTn id="105" presetID="14" presetClass="entr" presetSubtype="5" fill="hold" grpId="0" nodeType="withEffect">
                                  <p:stCondLst>
                                    <p:cond delay="0"/>
                                  </p:stCondLst>
                                  <p:childTnLst>
                                    <p:set>
                                      <p:cBhvr>
                                        <p:cTn id="106" dur="1" fill="hold">
                                          <p:stCondLst>
                                            <p:cond delay="0"/>
                                          </p:stCondLst>
                                        </p:cTn>
                                        <p:tgtEl>
                                          <p:spTgt spid="48"/>
                                        </p:tgtEl>
                                        <p:attrNameLst>
                                          <p:attrName>style.visibility</p:attrName>
                                        </p:attrNameLst>
                                      </p:cBhvr>
                                      <p:to>
                                        <p:strVal val="visible"/>
                                      </p:to>
                                    </p:set>
                                    <p:animEffect transition="in" filter="randombar(vertical)">
                                      <p:cBhvr>
                                        <p:cTn id="107" dur="500"/>
                                        <p:tgtEl>
                                          <p:spTgt spid="48"/>
                                        </p:tgtEl>
                                      </p:cBhvr>
                                    </p:animEffect>
                                  </p:childTnLst>
                                </p:cTn>
                              </p:par>
                              <p:par>
                                <p:cTn id="108" presetID="14" presetClass="entr" presetSubtype="5" fill="hold" grpId="0" nodeType="withEffect">
                                  <p:stCondLst>
                                    <p:cond delay="0"/>
                                  </p:stCondLst>
                                  <p:childTnLst>
                                    <p:set>
                                      <p:cBhvr>
                                        <p:cTn id="109" dur="1" fill="hold">
                                          <p:stCondLst>
                                            <p:cond delay="0"/>
                                          </p:stCondLst>
                                        </p:cTn>
                                        <p:tgtEl>
                                          <p:spTgt spid="49"/>
                                        </p:tgtEl>
                                        <p:attrNameLst>
                                          <p:attrName>style.visibility</p:attrName>
                                        </p:attrNameLst>
                                      </p:cBhvr>
                                      <p:to>
                                        <p:strVal val="visible"/>
                                      </p:to>
                                    </p:set>
                                    <p:animEffect transition="in" filter="randombar(vertical)">
                                      <p:cBhvr>
                                        <p:cTn id="110" dur="500"/>
                                        <p:tgtEl>
                                          <p:spTgt spid="49"/>
                                        </p:tgtEl>
                                      </p:cBhvr>
                                    </p:animEffect>
                                  </p:childTnLst>
                                </p:cTn>
                              </p:par>
                              <p:par>
                                <p:cTn id="111" presetID="14" presetClass="entr" presetSubtype="5" fill="hold" grpId="0" nodeType="withEffect">
                                  <p:stCondLst>
                                    <p:cond delay="0"/>
                                  </p:stCondLst>
                                  <p:childTnLst>
                                    <p:set>
                                      <p:cBhvr>
                                        <p:cTn id="112" dur="1" fill="hold">
                                          <p:stCondLst>
                                            <p:cond delay="0"/>
                                          </p:stCondLst>
                                        </p:cTn>
                                        <p:tgtEl>
                                          <p:spTgt spid="50"/>
                                        </p:tgtEl>
                                        <p:attrNameLst>
                                          <p:attrName>style.visibility</p:attrName>
                                        </p:attrNameLst>
                                      </p:cBhvr>
                                      <p:to>
                                        <p:strVal val="visible"/>
                                      </p:to>
                                    </p:set>
                                    <p:animEffect transition="in" filter="randombar(vertical)">
                                      <p:cBhvr>
                                        <p:cTn id="113" dur="500"/>
                                        <p:tgtEl>
                                          <p:spTgt spid="50"/>
                                        </p:tgtEl>
                                      </p:cBhvr>
                                    </p:animEffect>
                                  </p:childTnLst>
                                </p:cTn>
                              </p:par>
                              <p:par>
                                <p:cTn id="114" presetID="14" presetClass="entr" presetSubtype="5" fill="hold" grpId="0" nodeType="withEffect">
                                  <p:stCondLst>
                                    <p:cond delay="0"/>
                                  </p:stCondLst>
                                  <p:childTnLst>
                                    <p:set>
                                      <p:cBhvr>
                                        <p:cTn id="115" dur="1" fill="hold">
                                          <p:stCondLst>
                                            <p:cond delay="0"/>
                                          </p:stCondLst>
                                        </p:cTn>
                                        <p:tgtEl>
                                          <p:spTgt spid="51"/>
                                        </p:tgtEl>
                                        <p:attrNameLst>
                                          <p:attrName>style.visibility</p:attrName>
                                        </p:attrNameLst>
                                      </p:cBhvr>
                                      <p:to>
                                        <p:strVal val="visible"/>
                                      </p:to>
                                    </p:set>
                                    <p:animEffect transition="in" filter="randombar(vertical)">
                                      <p:cBhvr>
                                        <p:cTn id="116" dur="500"/>
                                        <p:tgtEl>
                                          <p:spTgt spid="51"/>
                                        </p:tgtEl>
                                      </p:cBhvr>
                                    </p:animEffect>
                                  </p:childTnLst>
                                </p:cTn>
                              </p:par>
                              <p:par>
                                <p:cTn id="117" presetID="14" presetClass="entr" presetSubtype="5" fill="hold" grpId="0" nodeType="withEffect">
                                  <p:stCondLst>
                                    <p:cond delay="0"/>
                                  </p:stCondLst>
                                  <p:childTnLst>
                                    <p:set>
                                      <p:cBhvr>
                                        <p:cTn id="118" dur="1" fill="hold">
                                          <p:stCondLst>
                                            <p:cond delay="0"/>
                                          </p:stCondLst>
                                        </p:cTn>
                                        <p:tgtEl>
                                          <p:spTgt spid="52"/>
                                        </p:tgtEl>
                                        <p:attrNameLst>
                                          <p:attrName>style.visibility</p:attrName>
                                        </p:attrNameLst>
                                      </p:cBhvr>
                                      <p:to>
                                        <p:strVal val="visible"/>
                                      </p:to>
                                    </p:set>
                                    <p:animEffect transition="in" filter="randombar(vertical)">
                                      <p:cBhvr>
                                        <p:cTn id="119" dur="500"/>
                                        <p:tgtEl>
                                          <p:spTgt spid="52"/>
                                        </p:tgtEl>
                                      </p:cBhvr>
                                    </p:animEffect>
                                  </p:childTnLst>
                                </p:cTn>
                              </p:par>
                              <p:par>
                                <p:cTn id="120" presetID="14" presetClass="entr" presetSubtype="5" fill="hold" grpId="0" nodeType="withEffect">
                                  <p:stCondLst>
                                    <p:cond delay="0"/>
                                  </p:stCondLst>
                                  <p:childTnLst>
                                    <p:set>
                                      <p:cBhvr>
                                        <p:cTn id="121" dur="1" fill="hold">
                                          <p:stCondLst>
                                            <p:cond delay="0"/>
                                          </p:stCondLst>
                                        </p:cTn>
                                        <p:tgtEl>
                                          <p:spTgt spid="53"/>
                                        </p:tgtEl>
                                        <p:attrNameLst>
                                          <p:attrName>style.visibility</p:attrName>
                                        </p:attrNameLst>
                                      </p:cBhvr>
                                      <p:to>
                                        <p:strVal val="visible"/>
                                      </p:to>
                                    </p:set>
                                    <p:animEffect transition="in" filter="randombar(vertical)">
                                      <p:cBhvr>
                                        <p:cTn id="12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2" grpId="0" animBg="1"/>
      <p:bldP spid="12" grpId="0"/>
      <p:bldP spid="13" grpId="0" animBg="1"/>
      <p:bldP spid="14" grpId="0"/>
      <p:bldP spid="15" grpId="0" animBg="1"/>
      <p:bldP spid="31" grpId="0"/>
      <p:bldP spid="32" grpId="0" animBg="1"/>
      <p:bldP spid="33" grpId="0"/>
      <p:bldP spid="34" grpId="0" animBg="1"/>
      <p:bldP spid="35" grpId="0"/>
      <p:bldP spid="36" grpId="0" animBg="1"/>
      <p:bldP spid="37" grpId="0"/>
      <p:bldP spid="38" grpId="0" animBg="1"/>
      <p:bldP spid="39" grpId="0"/>
      <p:bldP spid="40" grpId="0" animBg="1"/>
      <p:bldP spid="41" grpId="0"/>
      <p:bldP spid="42" grpId="0" animBg="1"/>
      <p:bldP spid="43" grpId="0"/>
      <p:bldP spid="44" grpId="0" animBg="1"/>
      <p:bldP spid="45" grpId="0"/>
      <p:bldP spid="46" grpId="0" animBg="1"/>
      <p:bldP spid="47" grpId="0" animBg="1"/>
      <p:bldP spid="48" grpId="0" animBg="1"/>
      <p:bldP spid="49" grpId="0" animBg="1"/>
      <p:bldP spid="50" grpId="0" animBg="1"/>
      <p:bldP spid="51" grpId="0" animBg="1"/>
      <p:bldP spid="52" grpId="0" animBg="1"/>
      <p:bldP spid="53" grpId="0" animBg="1"/>
      <p:bldP spid="59" grpId="0" animBg="1"/>
      <p:bldP spid="60" grpId="0"/>
      <p:bldP spid="62" grpId="0" animBg="1"/>
      <p:bldP spid="6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i="1" dirty="0"/>
              <a:t>b</a:t>
            </a:r>
            <a:r>
              <a:rPr lang="en-US" dirty="0"/>
              <a:t> – operate on an 8-bit </a:t>
            </a:r>
            <a:r>
              <a:rPr lang="en-US" b="1" i="1" dirty="0"/>
              <a:t>b</a:t>
            </a:r>
            <a:r>
              <a:rPr lang="en-US" dirty="0"/>
              <a:t>yte</a:t>
            </a:r>
          </a:p>
          <a:p>
            <a:endParaRPr lang="en-US" b="1" i="1" dirty="0"/>
          </a:p>
          <a:p>
            <a:r>
              <a:rPr lang="en-US" b="1" i="1" dirty="0"/>
              <a:t>w</a:t>
            </a:r>
            <a:r>
              <a:rPr lang="en-US" dirty="0"/>
              <a:t> – operate on a 16-bit </a:t>
            </a:r>
            <a:r>
              <a:rPr lang="en-US" b="1" i="1" dirty="0"/>
              <a:t>w</a:t>
            </a:r>
            <a:r>
              <a:rPr lang="en-US" dirty="0"/>
              <a:t>ord</a:t>
            </a:r>
          </a:p>
          <a:p>
            <a:pPr lvl="1"/>
            <a:r>
              <a:rPr lang="en-US" dirty="0"/>
              <a:t>Recall that original 8086 had a 16-bit word</a:t>
            </a:r>
          </a:p>
          <a:p>
            <a:endParaRPr lang="en-US" dirty="0"/>
          </a:p>
          <a:p>
            <a:r>
              <a:rPr lang="en-US" b="1" i="1" dirty="0"/>
              <a:t>l</a:t>
            </a:r>
            <a:r>
              <a:rPr lang="en-US" dirty="0"/>
              <a:t> – operate on a 32-bit </a:t>
            </a:r>
            <a:r>
              <a:rPr lang="en-US" b="1" i="1" dirty="0"/>
              <a:t>l</a:t>
            </a:r>
            <a:r>
              <a:rPr lang="en-US" dirty="0"/>
              <a:t>ong word</a:t>
            </a:r>
          </a:p>
          <a:p>
            <a:endParaRPr lang="en-US" b="1" i="1" dirty="0"/>
          </a:p>
          <a:p>
            <a:r>
              <a:rPr lang="en-US" b="1" i="1" dirty="0"/>
              <a:t>q</a:t>
            </a:r>
            <a:r>
              <a:rPr lang="en-US" dirty="0"/>
              <a:t> – operate on a 64-bit </a:t>
            </a:r>
            <a:r>
              <a:rPr lang="en-US" b="1" i="1" dirty="0"/>
              <a:t>q</a:t>
            </a:r>
            <a:r>
              <a:rPr lang="en-US" dirty="0"/>
              <a:t>uad word</a:t>
            </a:r>
            <a:endParaRPr lang="en-US" b="1"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7244937" y="495785"/>
            <a:ext cx="4638377" cy="200980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1+2;</a:t>
            </a:r>
          </a:p>
          <a:p>
            <a:r>
              <a:rPr lang="en-US" dirty="0">
                <a:solidFill>
                  <a:srgbClr val="00FA00"/>
                </a:solidFill>
                <a:latin typeface="Lucida Console" panose="020B0609040504020204" pitchFamily="49" charset="0"/>
              </a:rPr>
              <a:t>    short s = 3+4;</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5+6;</a:t>
            </a:r>
          </a:p>
          <a:p>
            <a:r>
              <a:rPr lang="en-US" dirty="0">
                <a:solidFill>
                  <a:srgbClr val="00FA00"/>
                </a:solidFill>
                <a:latin typeface="Lucida Console" panose="020B0609040504020204" pitchFamily="49" charset="0"/>
              </a:rPr>
              <a:t>    long l = 7+8;</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244937" y="3185560"/>
            <a:ext cx="4638377" cy="305685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movb</a:t>
            </a:r>
            <a:r>
              <a:rPr lang="en-US" dirty="0">
                <a:solidFill>
                  <a:srgbClr val="00FA00"/>
                </a:solidFill>
                <a:latin typeface="Lucida Console" panose="020B0609040504020204" pitchFamily="49" charset="0"/>
              </a:rPr>
              <a:t>    $3, -1(%</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$7, -4(%</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$11, -8(%</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$15, -16(%</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$0,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2" name="TextBox 1">
            <a:extLst>
              <a:ext uri="{FF2B5EF4-FFF2-40B4-BE49-F238E27FC236}">
                <a16:creationId xmlns:a16="http://schemas.microsoft.com/office/drawing/2014/main" id="{06634FB8-6A64-5D45-ABBF-F268F5A6A8A9}"/>
              </a:ext>
            </a:extLst>
          </p:cNvPr>
          <p:cNvSpPr txBox="1"/>
          <p:nvPr/>
        </p:nvSpPr>
        <p:spPr>
          <a:xfrm>
            <a:off x="7744887" y="2821507"/>
            <a:ext cx="2297680" cy="369332"/>
          </a:xfrm>
          <a:prstGeom prst="rect">
            <a:avLst/>
          </a:prstGeom>
          <a:noFill/>
        </p:spPr>
        <p:txBody>
          <a:bodyPr wrap="none" rtlCol="0">
            <a:spAutoFit/>
          </a:bodyPr>
          <a:lstStyle/>
          <a:p>
            <a:r>
              <a:rPr lang="en-US" dirty="0"/>
              <a:t>compiled with </a:t>
            </a:r>
            <a:r>
              <a:rPr lang="en-US" dirty="0" err="1"/>
              <a:t>gcc</a:t>
            </a:r>
            <a:r>
              <a:rPr lang="en-US" dirty="0"/>
              <a:t> -O0</a:t>
            </a:r>
          </a:p>
        </p:txBody>
      </p:sp>
    </p:spTree>
    <p:extLst>
      <p:ext uri="{BB962C8B-B14F-4D97-AF65-F5344CB8AC3E}">
        <p14:creationId xmlns:p14="http://schemas.microsoft.com/office/powerpoint/2010/main" val="1216080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vertical)">
                                      <p:cBhvr>
                                        <p:cTn id="10" dur="500"/>
                                        <p:tgtEl>
                                          <p:spTgt spid="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vertical)">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err="1"/>
              <a:t>gcc</a:t>
            </a:r>
            <a:r>
              <a:rPr lang="en-US" dirty="0"/>
              <a:t> will promote bytes &amp; words to long words if destination is register</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973776" y="3761171"/>
            <a:ext cx="4829371" cy="146383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(1, 2);</a:t>
            </a:r>
          </a:p>
          <a:p>
            <a:r>
              <a:rPr lang="en-US" dirty="0">
                <a:solidFill>
                  <a:srgbClr val="00FA00"/>
                </a:solidFill>
                <a:latin typeface="Lucida Console" panose="020B0609040504020204" pitchFamily="49" charset="0"/>
              </a:rPr>
              <a:t>    short s = </a:t>
            </a:r>
            <a:r>
              <a:rPr lang="en-US" dirty="0" err="1">
                <a:solidFill>
                  <a:srgbClr val="00FA00"/>
                </a:solidFill>
                <a:latin typeface="Lucida Console" panose="020B0609040504020204" pitchFamily="49" charset="0"/>
              </a:rPr>
              <a:t>add_shorts</a:t>
            </a:r>
            <a:r>
              <a:rPr lang="en-US" dirty="0">
                <a:solidFill>
                  <a:srgbClr val="00FA00"/>
                </a:solidFill>
                <a:latin typeface="Lucida Console" panose="020B0609040504020204" pitchFamily="49" charset="0"/>
              </a:rPr>
              <a:t>(3, 4);</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019306" y="2981956"/>
            <a:ext cx="4638377" cy="3374394"/>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subq</a:t>
            </a:r>
            <a:r>
              <a:rPr lang="en-US" dirty="0">
                <a:solidFill>
                  <a:srgbClr val="00FA00"/>
                </a:solidFill>
                <a:latin typeface="Lucida Console" panose="020B0609040504020204" pitchFamily="49" charset="0"/>
              </a:rPr>
              <a:t>    $8,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$2, %</a:t>
            </a:r>
            <a:r>
              <a:rPr lang="en-US" dirty="0" err="1">
                <a:solidFill>
                  <a:srgbClr val="00FA00"/>
                </a:solidFill>
                <a:latin typeface="Lucida Console" panose="020B0609040504020204" pitchFamily="49" charset="0"/>
              </a:rPr>
              <a:t>esi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 %</a:t>
            </a:r>
            <a:r>
              <a:rPr lang="en-US" dirty="0" err="1">
                <a:solidFill>
                  <a:srgbClr val="00FA00"/>
                </a:solidFill>
                <a:latin typeface="Lucida Console" panose="020B0609040504020204" pitchFamily="49" charset="0"/>
              </a:rPr>
              <a:t>edi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add_chars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$4, %</a:t>
            </a:r>
            <a:r>
              <a:rPr lang="en-US" dirty="0" err="1">
                <a:solidFill>
                  <a:srgbClr val="00FA00"/>
                </a:solidFill>
                <a:latin typeface="Lucida Console" panose="020B0609040504020204" pitchFamily="49" charset="0"/>
              </a:rPr>
              <a:t>esi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$3, %</a:t>
            </a:r>
            <a:r>
              <a:rPr lang="en-US" dirty="0" err="1">
                <a:solidFill>
                  <a:srgbClr val="00FA00"/>
                </a:solidFill>
                <a:latin typeface="Lucida Console" panose="020B0609040504020204" pitchFamily="49" charset="0"/>
              </a:rPr>
              <a:t>edi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add_shorts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$0,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addq</a:t>
            </a:r>
            <a:r>
              <a:rPr lang="en-US" dirty="0">
                <a:solidFill>
                  <a:srgbClr val="00FA00"/>
                </a:solidFill>
                <a:latin typeface="Lucida Console" panose="020B0609040504020204" pitchFamily="49" charset="0"/>
              </a:rPr>
              <a:t>    $8,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10" name="TextBox 9">
            <a:extLst>
              <a:ext uri="{FF2B5EF4-FFF2-40B4-BE49-F238E27FC236}">
                <a16:creationId xmlns:a16="http://schemas.microsoft.com/office/drawing/2014/main" id="{2A5D547B-060C-344D-8C39-DC4BF1F30FDD}"/>
              </a:ext>
            </a:extLst>
          </p:cNvPr>
          <p:cNvSpPr txBox="1"/>
          <p:nvPr/>
        </p:nvSpPr>
        <p:spPr>
          <a:xfrm>
            <a:off x="7684520" y="2612624"/>
            <a:ext cx="2262094" cy="369332"/>
          </a:xfrm>
          <a:prstGeom prst="rect">
            <a:avLst/>
          </a:prstGeom>
          <a:noFill/>
        </p:spPr>
        <p:txBody>
          <a:bodyPr wrap="none" rtlCol="0">
            <a:spAutoFit/>
          </a:bodyPr>
          <a:lstStyle/>
          <a:p>
            <a:r>
              <a:rPr lang="en-US" dirty="0"/>
              <a:t>compiled with </a:t>
            </a:r>
            <a:r>
              <a:rPr lang="en-US" dirty="0" err="1"/>
              <a:t>gcc</a:t>
            </a:r>
            <a:r>
              <a:rPr lang="en-US" dirty="0"/>
              <a:t> -</a:t>
            </a:r>
            <a:r>
              <a:rPr lang="en-US" dirty="0" err="1"/>
              <a:t>Og</a:t>
            </a:r>
            <a:endParaRPr lang="en-US" dirty="0"/>
          </a:p>
        </p:txBody>
      </p:sp>
    </p:spTree>
    <p:extLst>
      <p:ext uri="{BB962C8B-B14F-4D97-AF65-F5344CB8AC3E}">
        <p14:creationId xmlns:p14="http://schemas.microsoft.com/office/powerpoint/2010/main" val="1729004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vertical)">
                                      <p:cBhvr>
                                        <p:cTn id="10" dur="500"/>
                                        <p:tgtEl>
                                          <p:spTgt spid="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randombar(vertical)">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err="1"/>
              <a:t>gcc</a:t>
            </a:r>
            <a:r>
              <a:rPr lang="en-US" dirty="0"/>
              <a:t> will promote bytes &amp; words to long words if destination is register</a:t>
            </a:r>
          </a:p>
          <a:p>
            <a:r>
              <a:rPr lang="en-US" dirty="0"/>
              <a:t>If the outcome could be affected,</a:t>
            </a:r>
            <a:br>
              <a:rPr lang="en-US" dirty="0"/>
            </a:br>
            <a:r>
              <a:rPr lang="en-US" dirty="0" err="1"/>
              <a:t>gcc</a:t>
            </a:r>
            <a:r>
              <a:rPr lang="en-US" dirty="0"/>
              <a:t> will handle that </a:t>
            </a:r>
            <a:r>
              <a:rPr lang="en-US" i="1" dirty="0"/>
              <a:t>later</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28</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973776" y="3761171"/>
            <a:ext cx="4829371" cy="241579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(1, 2);</a:t>
            </a:r>
          </a:p>
          <a:p>
            <a:r>
              <a:rPr lang="en-US" dirty="0">
                <a:solidFill>
                  <a:srgbClr val="00FA00"/>
                </a:solidFill>
                <a:latin typeface="Lucida Console" panose="020B0609040504020204" pitchFamily="49" charset="0"/>
              </a:rPr>
              <a:t>    char d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(5, 6);</a:t>
            </a:r>
          </a:p>
          <a:p>
            <a:r>
              <a:rPr lang="en-US" dirty="0">
                <a:solidFill>
                  <a:srgbClr val="00FA00"/>
                </a:solidFill>
                <a:latin typeface="Lucida Console" panose="020B0609040504020204" pitchFamily="49" charset="0"/>
              </a:rPr>
              <a:t>    short s = </a:t>
            </a:r>
            <a:r>
              <a:rPr lang="en-US" dirty="0" err="1">
                <a:solidFill>
                  <a:srgbClr val="00FA00"/>
                </a:solidFill>
                <a:latin typeface="Lucida Console" panose="020B0609040504020204" pitchFamily="49" charset="0"/>
              </a:rPr>
              <a:t>add_shorts</a:t>
            </a:r>
            <a:r>
              <a:rPr lang="en-US" dirty="0">
                <a:solidFill>
                  <a:srgbClr val="00FA00"/>
                </a:solidFill>
                <a:latin typeface="Lucida Console" panose="020B0609040504020204" pitchFamily="49" charset="0"/>
              </a:rPr>
              <a:t>(3, 4);</a:t>
            </a:r>
          </a:p>
          <a:p>
            <a:r>
              <a:rPr lang="en-US" dirty="0">
                <a:solidFill>
                  <a:srgbClr val="00FA00"/>
                </a:solidFill>
                <a:latin typeface="Lucida Console" panose="020B0609040504020204" pitchFamily="49" charset="0"/>
              </a:rPr>
              <a:t>    c = c + d;</a:t>
            </a:r>
          </a:p>
          <a:p>
            <a:r>
              <a:rPr lang="en-US" dirty="0">
                <a:solidFill>
                  <a:srgbClr val="00FA00"/>
                </a:solidFill>
                <a:latin typeface="Lucida Console" panose="020B0609040504020204" pitchFamily="49" charset="0"/>
              </a:rPr>
              <a:t>    s = s | c;</a:t>
            </a:r>
          </a:p>
          <a:p>
            <a:r>
              <a:rPr lang="en-US" dirty="0">
                <a:solidFill>
                  <a:srgbClr val="00FA00"/>
                </a:solidFill>
                <a:latin typeface="Lucida Console" panose="020B0609040504020204" pitchFamily="49" charset="0"/>
              </a:rPr>
              <a:t>    return s;</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019306" y="1092530"/>
            <a:ext cx="4638377" cy="526382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pushq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pushq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subq</a:t>
            </a:r>
            <a:r>
              <a:rPr lang="en-US" sz="1200" dirty="0">
                <a:solidFill>
                  <a:srgbClr val="00FA00"/>
                </a:solidFill>
                <a:latin typeface="Lucida Console" panose="020B0609040504020204" pitchFamily="49" charset="0"/>
              </a:rPr>
              <a:t>    $8, %</a:t>
            </a:r>
            <a:r>
              <a:rPr lang="en-US" sz="1200" dirty="0" err="1">
                <a:solidFill>
                  <a:srgbClr val="00FA00"/>
                </a:solidFill>
                <a:latin typeface="Lucida Console" panose="020B0609040504020204" pitchFamily="49" charset="0"/>
              </a:rPr>
              <a:t>rsp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$2,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$1,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add_chars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$6,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$5,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add_chars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ebp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$4,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$3,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add_shorts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edx</a:t>
            </a:r>
            <a:endParaRPr lang="en-US" sz="1200"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addl</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ebp</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movsbw</a:t>
            </a:r>
            <a:r>
              <a:rPr lang="en-US" dirty="0">
                <a:solidFill>
                  <a:srgbClr val="00FA00"/>
                </a:solidFill>
                <a:latin typeface="Lucida Console" panose="020B0609040504020204" pitchFamily="49" charset="0"/>
              </a:rPr>
              <a:t>  %bl, %ax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orl</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cwtl</a:t>
            </a:r>
            <a:endParaRPr lang="en-US"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addq</a:t>
            </a:r>
            <a:r>
              <a:rPr lang="en-US" sz="1200" dirty="0">
                <a:solidFill>
                  <a:srgbClr val="00FA00"/>
                </a:solidFill>
                <a:latin typeface="Lucida Console" panose="020B0609040504020204" pitchFamily="49" charset="0"/>
              </a:rPr>
              <a:t>    $8, %</a:t>
            </a:r>
            <a:r>
              <a:rPr lang="en-US" sz="1200" dirty="0" err="1">
                <a:solidFill>
                  <a:srgbClr val="00FA00"/>
                </a:solidFill>
                <a:latin typeface="Lucida Console" panose="020B0609040504020204" pitchFamily="49" charset="0"/>
              </a:rPr>
              <a:t>rsp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popq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popq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rbp</a:t>
            </a:r>
            <a:endParaRPr lang="en-US" sz="1200"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2" name="Rounded Rectangular Callout 1">
            <a:extLst>
              <a:ext uri="{FF2B5EF4-FFF2-40B4-BE49-F238E27FC236}">
                <a16:creationId xmlns:a16="http://schemas.microsoft.com/office/drawing/2014/main" id="{0FAF9432-73C5-0C4B-9352-DC0637455044}"/>
              </a:ext>
            </a:extLst>
          </p:cNvPr>
          <p:cNvSpPr/>
          <p:nvPr/>
        </p:nvSpPr>
        <p:spPr>
          <a:xfrm>
            <a:off x="4340395" y="3125523"/>
            <a:ext cx="2355236" cy="1348747"/>
          </a:xfrm>
          <a:prstGeom prst="wedgeRoundRectCallout">
            <a:avLst>
              <a:gd name="adj1" fmla="val -108566"/>
              <a:gd name="adj2" fmla="val 11444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Addition might carry into bit8, but bitwise OR isn’t supposed to be affected by that</a:t>
            </a:r>
          </a:p>
        </p:txBody>
      </p:sp>
      <p:sp>
        <p:nvSpPr>
          <p:cNvPr id="11" name="Rounded Rectangular Callout 10">
            <a:extLst>
              <a:ext uri="{FF2B5EF4-FFF2-40B4-BE49-F238E27FC236}">
                <a16:creationId xmlns:a16="http://schemas.microsoft.com/office/drawing/2014/main" id="{50BF0F1F-9911-3D4B-82C2-92D2162F5E47}"/>
              </a:ext>
            </a:extLst>
          </p:cNvPr>
          <p:cNvSpPr/>
          <p:nvPr/>
        </p:nvSpPr>
        <p:spPr>
          <a:xfrm>
            <a:off x="6095963" y="1646239"/>
            <a:ext cx="2711497" cy="1025710"/>
          </a:xfrm>
          <a:prstGeom prst="wedgeRoundRectCallout">
            <a:avLst>
              <a:gd name="adj1" fmla="val 56838"/>
              <a:gd name="adj2" fmla="val 25744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Copies lower byte from %bl (lower 8 bits of %</a:t>
            </a:r>
            <a:r>
              <a:rPr lang="en-US" dirty="0" err="1">
                <a:solidFill>
                  <a:srgbClr val="FFFF00"/>
                </a:solidFill>
              </a:rPr>
              <a:t>rbx</a:t>
            </a:r>
            <a:r>
              <a:rPr lang="en-US" dirty="0">
                <a:solidFill>
                  <a:srgbClr val="FFFF00"/>
                </a:solidFill>
              </a:rPr>
              <a:t>) and copies it to %ax (lower 16 bits of %</a:t>
            </a:r>
            <a:r>
              <a:rPr lang="en-US" dirty="0" err="1">
                <a:solidFill>
                  <a:srgbClr val="FFFF00"/>
                </a:solidFill>
              </a:rPr>
              <a:t>rax</a:t>
            </a:r>
            <a:r>
              <a:rPr lang="en-US" dirty="0">
                <a:solidFill>
                  <a:srgbClr val="FFFF00"/>
                </a:solidFill>
              </a:rPr>
              <a:t>)</a:t>
            </a:r>
          </a:p>
        </p:txBody>
      </p:sp>
      <p:sp>
        <p:nvSpPr>
          <p:cNvPr id="12" name="Rounded Rectangular Callout 11">
            <a:extLst>
              <a:ext uri="{FF2B5EF4-FFF2-40B4-BE49-F238E27FC236}">
                <a16:creationId xmlns:a16="http://schemas.microsoft.com/office/drawing/2014/main" id="{294FC2ED-93AE-5F40-BA4C-36D91D8BF1A8}"/>
              </a:ext>
            </a:extLst>
          </p:cNvPr>
          <p:cNvSpPr/>
          <p:nvPr/>
        </p:nvSpPr>
        <p:spPr>
          <a:xfrm>
            <a:off x="4188067" y="5291654"/>
            <a:ext cx="2711497" cy="1118161"/>
          </a:xfrm>
          <a:prstGeom prst="wedgeRoundRectCallout">
            <a:avLst>
              <a:gd name="adj1" fmla="val 105528"/>
              <a:gd name="adj2" fmla="val -4125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Sign-extends %ax (lower 16 bits of %</a:t>
            </a:r>
            <a:r>
              <a:rPr lang="en-US" dirty="0" err="1">
                <a:solidFill>
                  <a:srgbClr val="FFFF00"/>
                </a:solidFill>
              </a:rPr>
              <a:t>rax</a:t>
            </a:r>
            <a:r>
              <a:rPr lang="en-US" dirty="0">
                <a:solidFill>
                  <a:srgbClr val="FFFF00"/>
                </a:solidFill>
              </a:rPr>
              <a:t>) into %</a:t>
            </a:r>
            <a:r>
              <a:rPr lang="en-US" dirty="0" err="1">
                <a:solidFill>
                  <a:srgbClr val="FFFF00"/>
                </a:solidFill>
              </a:rPr>
              <a:t>eax</a:t>
            </a:r>
            <a:r>
              <a:rPr lang="en-US" dirty="0">
                <a:solidFill>
                  <a:srgbClr val="FFFF00"/>
                </a:solidFill>
              </a:rPr>
              <a:t> (lower 32 bits of %</a:t>
            </a:r>
            <a:r>
              <a:rPr lang="en-US" dirty="0" err="1">
                <a:solidFill>
                  <a:srgbClr val="FFFF00"/>
                </a:solidFill>
              </a:rPr>
              <a:t>rax</a:t>
            </a:r>
            <a:r>
              <a:rPr lang="en-US" dirty="0">
                <a:solidFill>
                  <a:srgbClr val="FFFF00"/>
                </a:solidFill>
              </a:rPr>
              <a:t>)  </a:t>
            </a:r>
          </a:p>
        </p:txBody>
      </p:sp>
      <p:sp>
        <p:nvSpPr>
          <p:cNvPr id="13" name="Rounded Rectangular Callout 12">
            <a:extLst>
              <a:ext uri="{FF2B5EF4-FFF2-40B4-BE49-F238E27FC236}">
                <a16:creationId xmlns:a16="http://schemas.microsoft.com/office/drawing/2014/main" id="{2E4F7B6B-0D30-E049-B1AB-7C3B91D3AD65}"/>
              </a:ext>
            </a:extLst>
          </p:cNvPr>
          <p:cNvSpPr/>
          <p:nvPr/>
        </p:nvSpPr>
        <p:spPr>
          <a:xfrm>
            <a:off x="9338494" y="5337879"/>
            <a:ext cx="2596665" cy="1071936"/>
          </a:xfrm>
          <a:prstGeom prst="wedgeRoundRectCallout">
            <a:avLst>
              <a:gd name="adj1" fmla="val -60695"/>
              <a:gd name="adj2" fmla="val -4820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Sign-extending virtual register in %</a:t>
            </a:r>
            <a:r>
              <a:rPr lang="en-US" dirty="0" err="1">
                <a:solidFill>
                  <a:srgbClr val="FFFF00"/>
                </a:solidFill>
              </a:rPr>
              <a:t>rax</a:t>
            </a:r>
            <a:r>
              <a:rPr lang="en-US" dirty="0">
                <a:solidFill>
                  <a:srgbClr val="FFFF00"/>
                </a:solidFill>
              </a:rPr>
              <a:t> happens often enough, it has its own 1-byte instruction!</a:t>
            </a:r>
          </a:p>
        </p:txBody>
      </p:sp>
    </p:spTree>
    <p:extLst>
      <p:ext uri="{BB962C8B-B14F-4D97-AF65-F5344CB8AC3E}">
        <p14:creationId xmlns:p14="http://schemas.microsoft.com/office/powerpoint/2010/main" val="351125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vertic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5"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randombar(vertical)">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5"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randombar(vertical)">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2"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Combinations</a:t>
            </a:r>
          </a:p>
        </p:txBody>
      </p:sp>
      <p:graphicFrame>
        <p:nvGraphicFramePr>
          <p:cNvPr id="2" name="Table 7">
            <a:extLst>
              <a:ext uri="{FF2B5EF4-FFF2-40B4-BE49-F238E27FC236}">
                <a16:creationId xmlns:a16="http://schemas.microsoft.com/office/drawing/2014/main" id="{AC2D4391-6C01-B542-BE45-918020EBC6B3}"/>
              </a:ext>
            </a:extLst>
          </p:cNvPr>
          <p:cNvGraphicFramePr>
            <a:graphicFrameLocks noGrp="1"/>
          </p:cNvGraphicFramePr>
          <p:nvPr>
            <p:ph idx="1"/>
            <p:extLst>
              <p:ext uri="{D42A27DB-BD31-4B8C-83A1-F6EECF244321}">
                <p14:modId xmlns:p14="http://schemas.microsoft.com/office/powerpoint/2010/main" val="1787501298"/>
              </p:ext>
            </p:extLst>
          </p:nvPr>
        </p:nvGraphicFramePr>
        <p:xfrm>
          <a:off x="893263" y="2658183"/>
          <a:ext cx="11067202" cy="3261360"/>
        </p:xfrm>
        <a:graphic>
          <a:graphicData uri="http://schemas.openxmlformats.org/drawingml/2006/table">
            <a:tbl>
              <a:tblPr firstRow="1" bandRow="1">
                <a:tableStyleId>{5C22544A-7EE6-4342-B048-85BDC9FD1C3A}</a:tableStyleId>
              </a:tblPr>
              <a:tblGrid>
                <a:gridCol w="1466002">
                  <a:extLst>
                    <a:ext uri="{9D8B030D-6E8A-4147-A177-3AD203B41FA5}">
                      <a16:colId xmlns:a16="http://schemas.microsoft.com/office/drawing/2014/main" val="3694481163"/>
                    </a:ext>
                  </a:extLst>
                </a:gridCol>
                <a:gridCol w="3200400">
                  <a:extLst>
                    <a:ext uri="{9D8B030D-6E8A-4147-A177-3AD203B41FA5}">
                      <a16:colId xmlns:a16="http://schemas.microsoft.com/office/drawing/2014/main" val="1257169934"/>
                    </a:ext>
                  </a:extLst>
                </a:gridCol>
                <a:gridCol w="3200400">
                  <a:extLst>
                    <a:ext uri="{9D8B030D-6E8A-4147-A177-3AD203B41FA5}">
                      <a16:colId xmlns:a16="http://schemas.microsoft.com/office/drawing/2014/main" val="142729745"/>
                    </a:ext>
                  </a:extLst>
                </a:gridCol>
                <a:gridCol w="3200400">
                  <a:extLst>
                    <a:ext uri="{9D8B030D-6E8A-4147-A177-3AD203B41FA5}">
                      <a16:colId xmlns:a16="http://schemas.microsoft.com/office/drawing/2014/main" val="3346853292"/>
                    </a:ext>
                  </a:extLst>
                </a:gridCol>
              </a:tblGrid>
              <a:tr h="370840">
                <a:tc>
                  <a:txBody>
                    <a:bodyPr/>
                    <a:lstStyle/>
                    <a:p>
                      <a:endParaRPr lang="en-US" dirty="0"/>
                    </a:p>
                  </a:txBody>
                  <a:tcPr anchor="ctr">
                    <a:noFill/>
                  </a:tcPr>
                </a:tc>
                <a:tc>
                  <a:txBody>
                    <a:bodyPr/>
                    <a:lstStyle/>
                    <a:p>
                      <a:pPr algn="ctr"/>
                      <a:r>
                        <a:rPr lang="en-US" sz="2800" dirty="0">
                          <a:solidFill>
                            <a:srgbClr val="FFFF00"/>
                          </a:solidFill>
                        </a:rPr>
                        <a:t>Immediate</a:t>
                      </a:r>
                    </a:p>
                  </a:txBody>
                  <a:tcPr anchor="b">
                    <a:solidFill>
                      <a:srgbClr val="002060"/>
                    </a:solidFill>
                  </a:tcPr>
                </a:tc>
                <a:tc>
                  <a:txBody>
                    <a:bodyPr/>
                    <a:lstStyle/>
                    <a:p>
                      <a:pPr algn="ctr"/>
                      <a:r>
                        <a:rPr lang="en-US" sz="2800" dirty="0">
                          <a:solidFill>
                            <a:srgbClr val="FFFF00"/>
                          </a:solidFill>
                        </a:rPr>
                        <a:t>Register</a:t>
                      </a:r>
                    </a:p>
                  </a:txBody>
                  <a:tcPr anchor="b">
                    <a:solidFill>
                      <a:srgbClr val="002060"/>
                    </a:solidFill>
                  </a:tcPr>
                </a:tc>
                <a:tc>
                  <a:txBody>
                    <a:bodyPr/>
                    <a:lstStyle/>
                    <a:p>
                      <a:pPr algn="ctr"/>
                      <a:r>
                        <a:rPr lang="en-US" sz="2800" dirty="0">
                          <a:solidFill>
                            <a:srgbClr val="FFFF00"/>
                          </a:solidFill>
                        </a:rPr>
                        <a:t>Memory</a:t>
                      </a:r>
                    </a:p>
                  </a:txBody>
                  <a:tcPr anchor="b">
                    <a:solidFill>
                      <a:srgbClr val="002060"/>
                    </a:solidFill>
                  </a:tcPr>
                </a:tc>
                <a:extLst>
                  <a:ext uri="{0D108BD9-81ED-4DB2-BD59-A6C34878D82A}">
                    <a16:rowId xmlns:a16="http://schemas.microsoft.com/office/drawing/2014/main" val="4077552907"/>
                  </a:ext>
                </a:extLst>
              </a:tr>
              <a:tr h="1371600">
                <a:tc>
                  <a:txBody>
                    <a:bodyPr/>
                    <a:lstStyle/>
                    <a:p>
                      <a:pPr algn="r"/>
                      <a:r>
                        <a:rPr lang="en-US" sz="2800" b="1" dirty="0">
                          <a:solidFill>
                            <a:srgbClr val="002060"/>
                          </a:solidFill>
                        </a:rPr>
                        <a:t>Register</a:t>
                      </a:r>
                    </a:p>
                  </a:txBody>
                  <a:tcPr anchor="ctr">
                    <a:solidFill>
                      <a:srgbClr val="FFFF00"/>
                    </a:solidFill>
                  </a:tcPr>
                </a:tc>
                <a:tc>
                  <a:txBody>
                    <a:bodyPr/>
                    <a:lstStyle/>
                    <a:p>
                      <a:pPr algn="ctr"/>
                      <a:r>
                        <a:rPr lang="en-US" sz="2000" dirty="0">
                          <a:latin typeface="Lucida Console" panose="020B0609040504020204" pitchFamily="49" charset="0"/>
                        </a:rPr>
                        <a:t>foo = 0x4;</a:t>
                      </a:r>
                    </a:p>
                    <a:p>
                      <a:pPr algn="ctr"/>
                      <a:r>
                        <a:rPr lang="en-US" sz="2000" dirty="0" err="1">
                          <a:latin typeface="Lucida Console" panose="020B0609040504020204" pitchFamily="49" charset="0"/>
                        </a:rPr>
                        <a:t>movq</a:t>
                      </a:r>
                      <a:r>
                        <a:rPr lang="en-US" sz="2000" dirty="0">
                          <a:latin typeface="Lucida Console" panose="020B0609040504020204" pitchFamily="49" charset="0"/>
                        </a:rPr>
                        <a:t> $0x4,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bar;</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a:t>
                      </a:r>
                      <a:r>
                        <a:rPr lang="en-US" sz="2000" dirty="0" err="1">
                          <a:latin typeface="Lucida Console" panose="020B0609040504020204" pitchFamily="49" charset="0"/>
                        </a:rPr>
                        <a:t>baz</a:t>
                      </a:r>
                      <a:r>
                        <a:rPr lang="en-US" sz="2000" dirty="0">
                          <a:latin typeface="Lucida Console" panose="020B0609040504020204" pitchFamily="49" charset="0"/>
                        </a:rPr>
                        <a:t>;</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extLst>
                  <a:ext uri="{0D108BD9-81ED-4DB2-BD59-A6C34878D82A}">
                    <a16:rowId xmlns:a16="http://schemas.microsoft.com/office/drawing/2014/main" val="1805426154"/>
                  </a:ext>
                </a:extLst>
              </a:tr>
              <a:tr h="1371600">
                <a:tc>
                  <a:txBody>
                    <a:bodyPr/>
                    <a:lstStyle/>
                    <a:p>
                      <a:pPr algn="r"/>
                      <a:r>
                        <a:rPr lang="en-US" sz="2800" b="1" dirty="0">
                          <a:solidFill>
                            <a:srgbClr val="002060"/>
                          </a:solidFill>
                        </a:rPr>
                        <a:t>Memory</a:t>
                      </a:r>
                    </a:p>
                  </a:txBody>
                  <a:tcPr anchor="ctr">
                    <a:solidFill>
                      <a:srgbClr val="FFFF00"/>
                    </a:solidFill>
                  </a:tcP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0x4;</a:t>
                      </a:r>
                    </a:p>
                    <a:p>
                      <a:pPr algn="ctr"/>
                      <a:r>
                        <a:rPr lang="en-US" sz="2000" dirty="0" err="1">
                          <a:latin typeface="Lucida Console" panose="020B0609040504020204" pitchFamily="49" charset="0"/>
                        </a:rPr>
                        <a:t>movq</a:t>
                      </a:r>
                      <a:r>
                        <a:rPr lang="en-US" sz="2000" dirty="0">
                          <a:latin typeface="Lucida Console" panose="020B0609040504020204" pitchFamily="49" charset="0"/>
                        </a:rPr>
                        <a:t> 0x4,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bar;</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mn-lt"/>
                        </a:rPr>
                        <a:t>n/a</a:t>
                      </a:r>
                    </a:p>
                  </a:txBody>
                  <a:tcPr anchor="ctr"/>
                </a:tc>
                <a:extLst>
                  <a:ext uri="{0D108BD9-81ED-4DB2-BD59-A6C34878D82A}">
                    <a16:rowId xmlns:a16="http://schemas.microsoft.com/office/drawing/2014/main" val="3621678479"/>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89C0999B-58BD-9B43-866D-F27CA9C06BEF}"/>
              </a:ext>
            </a:extLst>
          </p:cNvPr>
          <p:cNvSpPr txBox="1"/>
          <p:nvPr/>
        </p:nvSpPr>
        <p:spPr>
          <a:xfrm>
            <a:off x="5887076" y="2217347"/>
            <a:ext cx="2531655" cy="523220"/>
          </a:xfrm>
          <a:prstGeom prst="rect">
            <a:avLst/>
          </a:prstGeom>
          <a:noFill/>
        </p:spPr>
        <p:txBody>
          <a:bodyPr wrap="none" rtlCol="0">
            <a:spAutoFit/>
          </a:bodyPr>
          <a:lstStyle/>
          <a:p>
            <a:pPr algn="ctr"/>
            <a:r>
              <a:rPr lang="en-US" sz="2800" dirty="0"/>
              <a:t>Source Operand</a:t>
            </a:r>
          </a:p>
        </p:txBody>
      </p:sp>
      <p:sp>
        <p:nvSpPr>
          <p:cNvPr id="9" name="TextBox 8">
            <a:extLst>
              <a:ext uri="{FF2B5EF4-FFF2-40B4-BE49-F238E27FC236}">
                <a16:creationId xmlns:a16="http://schemas.microsoft.com/office/drawing/2014/main" id="{D5C623C9-AC7D-1843-A27B-999F40F0D996}"/>
              </a:ext>
            </a:extLst>
          </p:cNvPr>
          <p:cNvSpPr txBox="1"/>
          <p:nvPr/>
        </p:nvSpPr>
        <p:spPr>
          <a:xfrm rot="16200000">
            <a:off x="-976348" y="4182053"/>
            <a:ext cx="3214021" cy="523220"/>
          </a:xfrm>
          <a:prstGeom prst="rect">
            <a:avLst/>
          </a:prstGeom>
          <a:noFill/>
        </p:spPr>
        <p:txBody>
          <a:bodyPr wrap="none" rtlCol="0">
            <a:spAutoFit/>
          </a:bodyPr>
          <a:lstStyle/>
          <a:p>
            <a:pPr algn="ctr"/>
            <a:r>
              <a:rPr lang="en-US" sz="2800" dirty="0"/>
              <a:t>Destination Operand</a:t>
            </a:r>
          </a:p>
        </p:txBody>
      </p:sp>
      <p:sp>
        <p:nvSpPr>
          <p:cNvPr id="10" name="Rectangle 9">
            <a:extLst>
              <a:ext uri="{FF2B5EF4-FFF2-40B4-BE49-F238E27FC236}">
                <a16:creationId xmlns:a16="http://schemas.microsoft.com/office/drawing/2014/main" id="{5F154665-FDE3-8A42-8322-949D7AC12DAF}"/>
              </a:ext>
            </a:extLst>
          </p:cNvPr>
          <p:cNvSpPr/>
          <p:nvPr/>
        </p:nvSpPr>
        <p:spPr>
          <a:xfrm>
            <a:off x="2272732" y="1760886"/>
            <a:ext cx="4647426" cy="461665"/>
          </a:xfrm>
          <a:prstGeom prst="rect">
            <a:avLst/>
          </a:prstGeom>
        </p:spPr>
        <p:txBody>
          <a:bodyPr wrap="none">
            <a:spAutoFit/>
          </a:bodyPr>
          <a:lstStyle/>
          <a:p>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i="1" dirty="0">
                <a:latin typeface="Lucida Console" panose="020B0609040504020204" pitchFamily="49" charset="0"/>
              </a:rPr>
              <a:t>source</a:t>
            </a:r>
            <a:r>
              <a:rPr lang="en-US" sz="2400" dirty="0">
                <a:latin typeface="Lucida Console" panose="020B0609040504020204" pitchFamily="49" charset="0"/>
              </a:rPr>
              <a:t>, </a:t>
            </a:r>
            <a:r>
              <a:rPr lang="en-US" sz="2400" i="1" dirty="0">
                <a:latin typeface="Lucida Console" panose="020B0609040504020204" pitchFamily="49" charset="0"/>
              </a:rPr>
              <a:t>destination</a:t>
            </a:r>
            <a:endParaRPr lang="en-US" sz="2400" dirty="0">
              <a:latin typeface="Lucida Console" panose="020B0609040504020204" pitchFamily="49" charset="0"/>
            </a:endParaRPr>
          </a:p>
        </p:txBody>
      </p:sp>
      <p:sp>
        <p:nvSpPr>
          <p:cNvPr id="11" name="Rounded Rectangle 10">
            <a:extLst>
              <a:ext uri="{FF2B5EF4-FFF2-40B4-BE49-F238E27FC236}">
                <a16:creationId xmlns:a16="http://schemas.microsoft.com/office/drawing/2014/main" id="{98489F9B-B7E0-F749-9744-D202004A2881}"/>
              </a:ext>
            </a:extLst>
          </p:cNvPr>
          <p:cNvSpPr/>
          <p:nvPr/>
        </p:nvSpPr>
        <p:spPr>
          <a:xfrm>
            <a:off x="8717627" y="5559736"/>
            <a:ext cx="3242838" cy="71961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Cannot do memory-to-memory copy in one instruction</a:t>
            </a:r>
          </a:p>
        </p:txBody>
      </p:sp>
    </p:spTree>
    <p:extLst>
      <p:ext uri="{BB962C8B-B14F-4D97-AF65-F5344CB8AC3E}">
        <p14:creationId xmlns:p14="http://schemas.microsoft.com/office/powerpoint/2010/main" val="3542744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From C Code</a:t>
            </a:r>
            <a:br>
              <a:rPr lang="en-US" dirty="0"/>
            </a:br>
            <a:r>
              <a:rPr lang="en-US" dirty="0"/>
              <a:t>to Machine Code</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pPr>
              <a:tabLst>
                <a:tab pos="2741613" algn="l"/>
                <a:tab pos="4568825" algn="l"/>
              </a:tabLst>
            </a:pPr>
            <a:r>
              <a:rPr lang="en-US" dirty="0"/>
              <a:t>Simple	(R</a:t>
            </a:r>
            <a:r>
              <a:rPr lang="en-US" i="1" baseline="-25000" dirty="0"/>
              <a:t>b</a:t>
            </a:r>
            <a:r>
              <a:rPr lang="en-US" dirty="0"/>
              <a:t>)	Mem[Reg[R</a:t>
            </a:r>
            <a:r>
              <a:rPr lang="en-US" i="1" baseline="-25000" dirty="0"/>
              <a:t>b</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memory address</a:t>
            </a:r>
          </a:p>
          <a:p>
            <a:pPr marL="685800" lvl="2">
              <a:tabLst>
                <a:tab pos="2741613" algn="l"/>
                <a:tab pos="4568825" algn="l"/>
              </a:tabLst>
            </a:pPr>
            <a:r>
              <a:rPr lang="en-US" sz="2400" dirty="0"/>
              <a:t>Corresponds to dereferencing a pointer in C</a:t>
            </a:r>
          </a:p>
          <a:p>
            <a:pPr marL="685800" lvl="2">
              <a:tabLst>
                <a:tab pos="2741613" algn="l"/>
                <a:tab pos="4568825" algn="l"/>
              </a:tabLst>
            </a:pPr>
            <a:r>
              <a:rPr lang="en-US" sz="2400" dirty="0">
                <a:latin typeface="Lucida Console" panose="020B0609040504020204" pitchFamily="49" charset="0"/>
              </a:rPr>
              <a:t>long *xyzzy = 42;	</a:t>
            </a:r>
            <a:r>
              <a:rPr lang="en-US" sz="2400" dirty="0" err="1">
                <a:latin typeface="Lucida Console" panose="020B0609040504020204" pitchFamily="49" charset="0"/>
              </a:rPr>
              <a:t>movq</a:t>
            </a:r>
            <a:r>
              <a:rPr lang="en-US" sz="2400" dirty="0">
                <a:latin typeface="Lucida Console" panose="020B0609040504020204" pitchFamily="49" charset="0"/>
              </a:rPr>
              <a:t> 42, (%r13)</a:t>
            </a:r>
          </a:p>
          <a:p>
            <a:pPr>
              <a:tabLst>
                <a:tab pos="2741613" algn="l"/>
                <a:tab pos="4568825" algn="l"/>
              </a:tabLst>
            </a:pPr>
            <a:endParaRPr lang="en-US" dirty="0"/>
          </a:p>
          <a:p>
            <a:pPr>
              <a:tabLst>
                <a:tab pos="2741613" algn="l"/>
                <a:tab pos="4568825" algn="l"/>
              </a:tabLst>
            </a:pPr>
            <a:r>
              <a:rPr lang="en-US" dirty="0"/>
              <a:t>Displacement	</a:t>
            </a:r>
            <a:r>
              <a:rPr lang="en-US" i="1" dirty="0"/>
              <a:t>D</a:t>
            </a:r>
            <a:r>
              <a:rPr lang="en-US" dirty="0"/>
              <a:t>(R</a:t>
            </a:r>
            <a:r>
              <a:rPr lang="en-US" i="1" baseline="-25000" dirty="0"/>
              <a:t>b</a:t>
            </a:r>
            <a:r>
              <a:rPr lang="en-US" dirty="0"/>
              <a:t>)	Mem[Reg[R</a:t>
            </a:r>
            <a:r>
              <a:rPr lang="en-US" i="1" baseline="-25000" dirty="0"/>
              <a:t>b</a:t>
            </a:r>
            <a:r>
              <a:rPr lang="en-US" dirty="0"/>
              <a:t>] + </a:t>
            </a:r>
            <a:r>
              <a:rPr lang="en-US" i="1" dirty="0"/>
              <a:t>D</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start of memory region (</a:t>
            </a:r>
            <a:r>
              <a:rPr lang="en-US" sz="2400" i="1" dirty="0"/>
              <a:t>base address</a:t>
            </a:r>
            <a:r>
              <a:rPr lang="en-US" sz="2400" dirty="0"/>
              <a:t>)</a:t>
            </a:r>
          </a:p>
          <a:p>
            <a:pPr marL="685800" lvl="2">
              <a:tabLst>
                <a:tab pos="2741613" algn="l"/>
                <a:tab pos="4568825" algn="l"/>
              </a:tabLst>
            </a:pPr>
            <a:r>
              <a:rPr lang="en-US" sz="2400" i="1" dirty="0"/>
              <a:t>D</a:t>
            </a:r>
            <a:r>
              <a:rPr lang="en-US" sz="2400" dirty="0"/>
              <a:t> is the </a:t>
            </a:r>
            <a:r>
              <a:rPr lang="en-US" sz="2400" i="1" dirty="0"/>
              <a:t>displacement</a:t>
            </a:r>
            <a:r>
              <a:rPr lang="en-US" sz="2400" dirty="0"/>
              <a:t> value</a:t>
            </a:r>
            <a:endParaRPr lang="en-US" sz="2400" i="1" dirty="0"/>
          </a:p>
          <a:p>
            <a:pPr marL="685800" lvl="2">
              <a:tabLst>
                <a:tab pos="2741613" algn="l"/>
                <a:tab pos="4568825" algn="l"/>
              </a:tabLst>
            </a:pPr>
            <a:r>
              <a:rPr lang="en-US" sz="2400" dirty="0"/>
              <a:t>Corresponds to dereferencing a pointer following pointer arithmetic</a:t>
            </a:r>
          </a:p>
          <a:p>
            <a:pPr marL="685800" lvl="2">
              <a:tabLst>
                <a:tab pos="2741613" algn="l"/>
                <a:tab pos="4568825" algn="l"/>
              </a:tabLst>
            </a:pPr>
            <a:r>
              <a:rPr lang="en-US" sz="2400" dirty="0">
                <a:latin typeface="Lucida Console" panose="020B0609040504020204" pitchFamily="49" charset="0"/>
              </a:rPr>
              <a:t>*(xyzzy + 2) = 42;	</a:t>
            </a:r>
            <a:r>
              <a:rPr lang="en-US" sz="2400" dirty="0" err="1">
                <a:latin typeface="Lucida Console" panose="020B0609040504020204" pitchFamily="49" charset="0"/>
              </a:rPr>
              <a:t>movq</a:t>
            </a:r>
            <a:r>
              <a:rPr lang="en-US" sz="2400" dirty="0">
                <a:latin typeface="Lucida Console" panose="020B0609040504020204" pitchFamily="49" charset="0"/>
              </a:rPr>
              <a:t> 42, 16(%r13)</a:t>
            </a:r>
          </a:p>
          <a:p>
            <a:pPr lvl="1">
              <a:tabLst>
                <a:tab pos="2741613" algn="l"/>
                <a:tab pos="45688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3788241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dissolve">
                                      <p:cBhvr>
                                        <p:cTn id="21" dur="500"/>
                                        <p:tgtEl>
                                          <p:spTgt spid="4">
                                            <p:txEl>
                                              <p:pRg st="5" end="5"/>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dissolve">
                                      <p:cBhvr>
                                        <p:cTn id="24" dur="500"/>
                                        <p:tgtEl>
                                          <p:spTgt spid="4">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dissolve">
                                      <p:cBhvr>
                                        <p:cTn id="27" dur="500"/>
                                        <p:tgtEl>
                                          <p:spTgt spid="4">
                                            <p:txEl>
                                              <p:pRg st="7" end="7"/>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dissolve">
                                      <p:cBhvr>
                                        <p:cTn id="30" dur="500"/>
                                        <p:tgtEl>
                                          <p:spTgt spid="4">
                                            <p:txEl>
                                              <p:pRg st="8" end="8"/>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dissolve">
                                      <p:cBhvr>
                                        <p:cTn id="33"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pPr>
              <a:tabLst>
                <a:tab pos="2741613" algn="l"/>
                <a:tab pos="4568825" algn="l"/>
              </a:tabLst>
            </a:pPr>
            <a:r>
              <a:rPr lang="en-US" dirty="0"/>
              <a:t>Indexed	(R</a:t>
            </a:r>
            <a:r>
              <a:rPr lang="en-US" i="1" baseline="-25000" dirty="0"/>
              <a:t>b</a:t>
            </a:r>
            <a:r>
              <a:rPr lang="en-US" dirty="0"/>
              <a:t>, R</a:t>
            </a:r>
            <a:r>
              <a:rPr lang="en-US" i="1" baseline="-25000" dirty="0"/>
              <a:t>i</a:t>
            </a:r>
            <a:r>
              <a:rPr lang="en-US" dirty="0"/>
              <a:t>, </a:t>
            </a:r>
            <a:r>
              <a:rPr lang="en-US" i="1" dirty="0"/>
              <a:t>S</a:t>
            </a:r>
            <a:r>
              <a:rPr lang="en-US" dirty="0"/>
              <a:t>)	Mem[Reg[R</a:t>
            </a:r>
            <a:r>
              <a:rPr lang="en-US" i="1" baseline="-25000" dirty="0"/>
              <a:t>b</a:t>
            </a:r>
            <a:r>
              <a:rPr lang="en-US" dirty="0"/>
              <a:t>] + </a:t>
            </a:r>
            <a:r>
              <a:rPr lang="en-US" i="1" dirty="0"/>
              <a:t>S</a:t>
            </a:r>
            <a:r>
              <a:rPr lang="en-US" dirty="0"/>
              <a:t> * Reg[R</a:t>
            </a:r>
            <a:r>
              <a:rPr lang="en-US" i="1" baseline="-25000" dirty="0"/>
              <a:t>i</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start of memory region (</a:t>
            </a:r>
            <a:r>
              <a:rPr lang="en-US" sz="2400" i="1" dirty="0"/>
              <a:t>base address</a:t>
            </a:r>
            <a:r>
              <a:rPr lang="en-US" sz="2400" dirty="0"/>
              <a:t>)</a:t>
            </a:r>
          </a:p>
          <a:p>
            <a:pPr marL="685800" lvl="2">
              <a:tabLst>
                <a:tab pos="2741613" algn="l"/>
                <a:tab pos="4568825" algn="l"/>
              </a:tabLst>
            </a:pPr>
            <a:r>
              <a:rPr lang="en-US" sz="2400" dirty="0"/>
              <a:t>Corresponds to array indexing in C</a:t>
            </a:r>
          </a:p>
          <a:p>
            <a:pPr marL="685800" lvl="2">
              <a:tabLst>
                <a:tab pos="2741613" algn="l"/>
                <a:tab pos="4568825" algn="l"/>
              </a:tabLst>
            </a:pPr>
            <a:r>
              <a:rPr lang="en-US" sz="2400" dirty="0"/>
              <a:t>Register R</a:t>
            </a:r>
            <a:r>
              <a:rPr lang="en-US" sz="2400" i="1" baseline="-25000" dirty="0"/>
              <a:t>i</a:t>
            </a:r>
            <a:r>
              <a:rPr lang="en-US" sz="2400" dirty="0"/>
              <a:t> is the </a:t>
            </a:r>
            <a:r>
              <a:rPr lang="en-US" sz="2400" i="1" dirty="0"/>
              <a:t>index register</a:t>
            </a:r>
            <a:endParaRPr lang="en-US" sz="2400" dirty="0"/>
          </a:p>
          <a:p>
            <a:pPr marL="685800" lvl="2">
              <a:tabLst>
                <a:tab pos="2741613" algn="l"/>
                <a:tab pos="4568825" algn="l"/>
              </a:tabLst>
            </a:pPr>
            <a:r>
              <a:rPr lang="en-US" sz="2400" i="1" dirty="0"/>
              <a:t>S</a:t>
            </a:r>
            <a:r>
              <a:rPr lang="en-US" sz="2400" dirty="0"/>
              <a:t> is the </a:t>
            </a:r>
            <a:r>
              <a:rPr lang="en-US" sz="2400" i="1" dirty="0"/>
              <a:t>scale</a:t>
            </a:r>
            <a:r>
              <a:rPr lang="en-US" sz="2400" dirty="0"/>
              <a:t> – must be 1, 2, 4, or 8</a:t>
            </a:r>
          </a:p>
          <a:p>
            <a:pPr marL="1143000" lvl="3">
              <a:tabLst>
                <a:tab pos="2741613" algn="l"/>
                <a:tab pos="4568825" algn="l"/>
              </a:tabLst>
            </a:pPr>
            <a:r>
              <a:rPr lang="en-US" sz="2200" dirty="0"/>
              <a:t>If absent, </a:t>
            </a:r>
            <a:r>
              <a:rPr lang="en-US" sz="2200" i="1" dirty="0"/>
              <a:t>S</a:t>
            </a:r>
            <a:r>
              <a:rPr lang="en-US" sz="2200" dirty="0"/>
              <a:t> defaults to 1</a:t>
            </a:r>
          </a:p>
          <a:p>
            <a:pPr marL="685800" lvl="2">
              <a:tabLst>
                <a:tab pos="2741613" algn="l"/>
                <a:tab pos="4568825" algn="l"/>
              </a:tabLst>
            </a:pPr>
            <a:r>
              <a:rPr lang="en-US" sz="2400" dirty="0">
                <a:latin typeface="Lucida Console" panose="020B0609040504020204" pitchFamily="49" charset="0"/>
              </a:rPr>
              <a:t>xyzzy[</a:t>
            </a:r>
            <a:r>
              <a:rPr lang="en-US" sz="2400" dirty="0" err="1">
                <a:latin typeface="Lucida Console" panose="020B0609040504020204" pitchFamily="49" charset="0"/>
              </a:rPr>
              <a:t>plugh</a:t>
            </a:r>
            <a:r>
              <a:rPr lang="en-US" sz="2400" dirty="0">
                <a:latin typeface="Lucida Console" panose="020B0609040504020204" pitchFamily="49" charset="0"/>
              </a:rPr>
              <a:t>] = 42;	</a:t>
            </a:r>
            <a:r>
              <a:rPr lang="en-US" sz="2400" dirty="0" err="1">
                <a:latin typeface="Lucida Console" panose="020B0609040504020204" pitchFamily="49" charset="0"/>
              </a:rPr>
              <a:t>movq</a:t>
            </a:r>
            <a:r>
              <a:rPr lang="en-US" sz="2400" dirty="0">
                <a:latin typeface="Lucida Console" panose="020B0609040504020204" pitchFamily="49" charset="0"/>
              </a:rPr>
              <a:t> 42, (%r13, %</a:t>
            </a:r>
            <a:r>
              <a:rPr lang="en-US" sz="2400" dirty="0" err="1">
                <a:latin typeface="Lucida Console" panose="020B0609040504020204" pitchFamily="49" charset="0"/>
              </a:rPr>
              <a:t>rsi</a:t>
            </a:r>
            <a:r>
              <a:rPr lang="en-US" sz="2400" dirty="0">
                <a:latin typeface="Lucida Console" panose="020B0609040504020204" pitchFamily="49" charset="0"/>
              </a:rPr>
              <a:t>, 8)</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291583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dissolve">
                                      <p:cBhvr>
                                        <p:cTn id="19" dur="500"/>
                                        <p:tgtEl>
                                          <p:spTgt spid="4">
                                            <p:txEl>
                                              <p:pRg st="4" end="4"/>
                                            </p:txEl>
                                          </p:spTgt>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dissolve">
                                      <p:cBhvr>
                                        <p:cTn id="22" dur="500"/>
                                        <p:tgtEl>
                                          <p:spTgt spid="4">
                                            <p:txEl>
                                              <p:pRg st="5" end="5"/>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dissolve">
                                      <p:cBhvr>
                                        <p:cTn id="25"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10977748" cy="4667250"/>
          </a:xfrm>
        </p:spPr>
        <p:txBody>
          <a:bodyPr>
            <a:normAutofit/>
          </a:bodyPr>
          <a:lstStyle/>
          <a:p>
            <a:pPr>
              <a:tabLst>
                <a:tab pos="2741613" algn="l"/>
                <a:tab pos="4568825" algn="l"/>
              </a:tabLst>
            </a:pPr>
            <a:r>
              <a:rPr lang="en-US" dirty="0"/>
              <a:t>General Form	</a:t>
            </a:r>
            <a:r>
              <a:rPr lang="en-US" i="1" dirty="0"/>
              <a:t>D</a:t>
            </a:r>
            <a:r>
              <a:rPr lang="en-US" dirty="0"/>
              <a:t>(R</a:t>
            </a:r>
            <a:r>
              <a:rPr lang="en-US" i="1" baseline="-25000" dirty="0"/>
              <a:t>b</a:t>
            </a:r>
            <a:r>
              <a:rPr lang="en-US" dirty="0"/>
              <a:t>, R</a:t>
            </a:r>
            <a:r>
              <a:rPr lang="en-US" i="1" baseline="-25000" dirty="0"/>
              <a:t>i</a:t>
            </a:r>
            <a:r>
              <a:rPr lang="en-US" dirty="0"/>
              <a:t>, </a:t>
            </a:r>
            <a:r>
              <a:rPr lang="en-US" i="1" dirty="0"/>
              <a:t>S</a:t>
            </a:r>
            <a:r>
              <a:rPr lang="en-US" dirty="0"/>
              <a:t>)	Mem[Reg[R</a:t>
            </a:r>
            <a:r>
              <a:rPr lang="en-US" i="1" baseline="-25000" dirty="0"/>
              <a:t>b</a:t>
            </a:r>
            <a:r>
              <a:rPr lang="en-US" dirty="0"/>
              <a:t>] + </a:t>
            </a:r>
            <a:r>
              <a:rPr lang="en-US" i="1" dirty="0"/>
              <a:t>S</a:t>
            </a:r>
            <a:r>
              <a:rPr lang="en-US" dirty="0"/>
              <a:t> * Reg[R</a:t>
            </a:r>
            <a:r>
              <a:rPr lang="en-US" i="1" baseline="-25000" dirty="0"/>
              <a:t>i</a:t>
            </a:r>
            <a:r>
              <a:rPr lang="en-US" dirty="0"/>
              <a:t>] + </a:t>
            </a:r>
            <a:r>
              <a:rPr lang="en-US" i="1" dirty="0"/>
              <a:t>D</a:t>
            </a:r>
            <a:r>
              <a:rPr lang="en-US" dirty="0"/>
              <a:t>]</a:t>
            </a:r>
          </a:p>
          <a:p>
            <a:pPr marL="685800" lvl="2">
              <a:tabLst>
                <a:tab pos="2741613" algn="l"/>
                <a:tab pos="4568825" algn="l"/>
              </a:tabLst>
            </a:pPr>
            <a:r>
              <a:rPr lang="en-US" sz="2400" dirty="0"/>
              <a:t>Combines indexed and displacement modes</a:t>
            </a:r>
          </a:p>
          <a:p>
            <a:pPr marL="685800" lvl="2">
              <a:tabLst>
                <a:tab pos="2741613" algn="l"/>
                <a:tab pos="4568825" algn="l"/>
              </a:tabLst>
            </a:pPr>
            <a:r>
              <a:rPr lang="en-US" sz="2400" dirty="0"/>
              <a:t>Particularly useful if array is allocated on stack</a:t>
            </a:r>
            <a:endParaRPr lang="en-US" sz="2200" dirty="0"/>
          </a:p>
          <a:p>
            <a:pPr marL="685800" lvl="2">
              <a:tabLst>
                <a:tab pos="2741613" algn="l"/>
                <a:tab pos="4568825" algn="l"/>
              </a:tabLst>
            </a:pPr>
            <a:r>
              <a:rPr lang="en-US" sz="2400" dirty="0" err="1">
                <a:latin typeface="Lucida Console" panose="020B0609040504020204" pitchFamily="49" charset="0"/>
              </a:rPr>
              <a:t>movq</a:t>
            </a:r>
            <a:r>
              <a:rPr lang="en-US" sz="2400" dirty="0">
                <a:latin typeface="Lucida Console" panose="020B0609040504020204" pitchFamily="49" charset="0"/>
              </a:rPr>
              <a:t> 42, 16(%</a:t>
            </a:r>
            <a:r>
              <a:rPr lang="en-US" sz="2400" dirty="0" err="1">
                <a:latin typeface="Lucida Console" panose="020B0609040504020204" pitchFamily="49" charset="0"/>
              </a:rPr>
              <a:t>rsp</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8)</a:t>
            </a:r>
          </a:p>
          <a:p>
            <a:pPr marL="228600" lvl="1">
              <a:tabLst>
                <a:tab pos="2741613" algn="l"/>
                <a:tab pos="4568825" algn="l"/>
              </a:tabLst>
            </a:pPr>
            <a:endParaRPr lang="en-US" sz="2800" dirty="0"/>
          </a:p>
          <a:p>
            <a:pPr marL="228600" lvl="1">
              <a:tabLst>
                <a:tab pos="2741613" algn="l"/>
                <a:tab pos="4568825" algn="l"/>
              </a:tabLst>
            </a:pPr>
            <a:r>
              <a:rPr lang="en-US" sz="2800" dirty="0"/>
              <a:t>All other forms take default values from general form</a:t>
            </a:r>
          </a:p>
          <a:p>
            <a:pPr marL="685800" lvl="2">
              <a:tabLst>
                <a:tab pos="2741613" algn="l"/>
                <a:tab pos="4568825" algn="l"/>
              </a:tabLst>
            </a:pPr>
            <a:r>
              <a:rPr lang="en-US" sz="2400" dirty="0"/>
              <a:t>Default </a:t>
            </a:r>
            <a:r>
              <a:rPr lang="en-US" sz="2400" i="1" dirty="0"/>
              <a:t>D</a:t>
            </a:r>
            <a:r>
              <a:rPr lang="en-US" sz="2400" dirty="0"/>
              <a:t> = 0</a:t>
            </a:r>
          </a:p>
          <a:p>
            <a:pPr marL="685800" lvl="2">
              <a:tabLst>
                <a:tab pos="2741613" algn="l"/>
                <a:tab pos="4568825" algn="l"/>
              </a:tabLst>
            </a:pPr>
            <a:r>
              <a:rPr lang="en-US" sz="2400" dirty="0"/>
              <a:t>Default Reg[R</a:t>
            </a:r>
            <a:r>
              <a:rPr lang="en-US" sz="2400" i="1" baseline="-25000" dirty="0"/>
              <a:t>b</a:t>
            </a:r>
            <a:r>
              <a:rPr lang="en-US" sz="2400" dirty="0"/>
              <a:t>] = 0</a:t>
            </a:r>
          </a:p>
          <a:p>
            <a:pPr marL="685800" lvl="2">
              <a:tabLst>
                <a:tab pos="2741613" algn="l"/>
                <a:tab pos="4568825" algn="l"/>
              </a:tabLst>
            </a:pPr>
            <a:r>
              <a:rPr lang="en-US" sz="2400" dirty="0"/>
              <a:t>Default Reg[R</a:t>
            </a:r>
            <a:r>
              <a:rPr lang="en-US" sz="2400" i="1" baseline="-25000" dirty="0"/>
              <a:t>i</a:t>
            </a:r>
            <a:r>
              <a:rPr lang="en-US" sz="2400" dirty="0"/>
              <a:t>] = 0</a:t>
            </a:r>
          </a:p>
          <a:p>
            <a:pPr marL="685800" lvl="2">
              <a:tabLst>
                <a:tab pos="2741613" algn="l"/>
                <a:tab pos="4568825" algn="l"/>
              </a:tabLst>
            </a:pPr>
            <a:r>
              <a:rPr lang="en-US" sz="2400" dirty="0"/>
              <a:t>Default </a:t>
            </a:r>
            <a:r>
              <a:rPr lang="en-US" sz="2400" i="1" dirty="0"/>
              <a:t>S</a:t>
            </a:r>
            <a:r>
              <a:rPr lang="en-US" sz="2400" dirty="0"/>
              <a:t> = 1</a:t>
            </a:r>
          </a:p>
          <a:p>
            <a:pPr marL="228600" lvl="1">
              <a:tabLst>
                <a:tab pos="2741613" algn="l"/>
                <a:tab pos="4568825" algn="l"/>
              </a:tabLst>
            </a:pPr>
            <a:r>
              <a:rPr lang="en-US" sz="2800" i="1" dirty="0"/>
              <a:t>D</a:t>
            </a:r>
            <a:r>
              <a:rPr lang="en-US" sz="2800" dirty="0"/>
              <a:t>(, R</a:t>
            </a:r>
            <a:r>
              <a:rPr lang="en-US" sz="2800" i="1" baseline="-25000" dirty="0"/>
              <a:t>i</a:t>
            </a:r>
            <a:r>
              <a:rPr lang="en-US" sz="2800" dirty="0"/>
              <a:t>, </a:t>
            </a:r>
            <a:r>
              <a:rPr lang="en-US" sz="2800" i="1" dirty="0"/>
              <a:t>S</a:t>
            </a:r>
            <a:r>
              <a:rPr lang="en-US" sz="2800" dirty="0"/>
              <a:t>) indexes array with known, fixed base address (</a:t>
            </a:r>
            <a:r>
              <a:rPr lang="en-US" sz="2800" i="1" dirty="0"/>
              <a:t>e.g.</a:t>
            </a:r>
            <a:r>
              <a:rPr lang="en-US" sz="2800" dirty="0"/>
              <a:t>, global array)</a:t>
            </a:r>
            <a:endParaRPr lang="en-US" sz="2800" i="1" dirty="0"/>
          </a:p>
          <a:p>
            <a:pPr marL="685800" lvl="2">
              <a:tabLst>
                <a:tab pos="2741613" algn="l"/>
                <a:tab pos="4568825" algn="l"/>
              </a:tabLst>
            </a:pPr>
            <a:endParaRPr lang="en-US" sz="24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1258312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dissolve">
                                      <p:cBhvr>
                                        <p:cTn id="21" dur="500"/>
                                        <p:tgtEl>
                                          <p:spTgt spid="4">
                                            <p:txEl>
                                              <p:pRg st="5" end="5"/>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dissolve">
                                      <p:cBhvr>
                                        <p:cTn id="24" dur="500"/>
                                        <p:tgtEl>
                                          <p:spTgt spid="4">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dissolve">
                                      <p:cBhvr>
                                        <p:cTn id="27" dur="500"/>
                                        <p:tgtEl>
                                          <p:spTgt spid="4">
                                            <p:txEl>
                                              <p:pRg st="7" end="7"/>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dissolve">
                                      <p:cBhvr>
                                        <p:cTn id="30" dur="500"/>
                                        <p:tgtEl>
                                          <p:spTgt spid="4">
                                            <p:txEl>
                                              <p:pRg st="8" end="8"/>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dissolve">
                                      <p:cBhvr>
                                        <p:cTn id="33" dur="500"/>
                                        <p:tgtEl>
                                          <p:spTgt spid="4">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4">
                                            <p:txEl>
                                              <p:pRg st="10" end="10"/>
                                            </p:txEl>
                                          </p:spTgt>
                                        </p:tgtEl>
                                        <p:attrNameLst>
                                          <p:attrName>style.visibility</p:attrName>
                                        </p:attrNameLst>
                                      </p:cBhvr>
                                      <p:to>
                                        <p:strVal val="visible"/>
                                      </p:to>
                                    </p:set>
                                    <p:animEffect transition="in" filter="dissolve">
                                      <p:cBhvr>
                                        <p:cTn id="38" dur="500"/>
                                        <p:tgtEl>
                                          <p:spTgt spid="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reg_to_reg</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reg_to_reg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imm_to_reg</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int </a:t>
            </a:r>
            <a:r>
              <a:rPr lang="en-US" sz="2400" dirty="0" err="1">
                <a:latin typeface="Lucida Console" panose="020B0609040504020204" pitchFamily="49" charset="0"/>
              </a:rPr>
              <a:t>i</a:t>
            </a:r>
            <a:r>
              <a:rPr lang="en-US" sz="2400" dirty="0">
                <a:latin typeface="Lucida Console" panose="020B0609040504020204" pitchFamily="49" charset="0"/>
              </a:rPr>
              <a:t>=3;</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imm_to_reg</a:t>
            </a:r>
            <a:r>
              <a:rPr lang="en-US" sz="2400" dirty="0">
                <a:latin typeface="Lucida Console" panose="020B0609040504020204" pitchFamily="49" charset="0"/>
              </a:rPr>
              <a:t>() {</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$3,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254967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mem_to_reg</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mem_to_reg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reg_to_mem</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long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    *</a:t>
            </a:r>
            <a:r>
              <a:rPr lang="en-US" sz="2400" dirty="0" err="1">
                <a:latin typeface="Lucida Console" panose="020B0609040504020204" pitchFamily="49" charset="0"/>
              </a:rPr>
              <a:t>i</a:t>
            </a:r>
            <a:r>
              <a:rPr lang="en-US" sz="2400" dirty="0">
                <a:latin typeface="Lucida Console" panose="020B0609040504020204" pitchFamily="49" charset="0"/>
              </a:rPr>
              <a:t> = 3;</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reg_to_mem</a:t>
            </a:r>
            <a:r>
              <a:rPr lang="en-US" sz="2400" dirty="0">
                <a:latin typeface="Lucida Console" panose="020B0609040504020204" pitchFamily="49" charset="0"/>
              </a:rPr>
              <a:t>() {</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$0,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$3, (%</a:t>
            </a:r>
            <a:r>
              <a:rPr lang="en-US" sz="2400" dirty="0" err="1">
                <a:latin typeface="Lucida Console" panose="020B0609040504020204" pitchFamily="49" charset="0"/>
              </a:rPr>
              <a:t>rax</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02680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mem_to_mem</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long *j;</a:t>
            </a:r>
            <a:br>
              <a:rPr lang="en-US" sz="2400" dirty="0">
                <a:latin typeface="Lucida Console" panose="020B0609040504020204" pitchFamily="49" charset="0"/>
              </a:rPr>
            </a:br>
            <a:r>
              <a:rPr lang="en-US" sz="2400" dirty="0">
                <a:latin typeface="Lucida Console" panose="020B0609040504020204" pitchFamily="49" charset="0"/>
              </a:rPr>
              <a:t>    *j =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    return 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err="1">
                <a:latin typeface="Lucida Console" panose="020B0609040504020204" pitchFamily="49" charset="0"/>
              </a:rPr>
              <a:t>mem_to_reg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$0,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595639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struct foo {long </a:t>
            </a:r>
            <a:r>
              <a:rPr lang="en-US" sz="2400" dirty="0" err="1">
                <a:latin typeface="Lucida Console" panose="020B0609040504020204" pitchFamily="49" charset="0"/>
              </a:rPr>
              <a:t>i</a:t>
            </a:r>
            <a:r>
              <a:rPr lang="en-US" sz="2400" dirty="0">
                <a:latin typeface="Lucida Console" panose="020B0609040504020204" pitchFamily="49" charset="0"/>
              </a:rPr>
              <a:t>; long j;};</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displacement_mode</a:t>
            </a:r>
            <a:r>
              <a:rPr lang="en-US" sz="2400" dirty="0">
                <a:latin typeface="Lucida Console" panose="020B0609040504020204" pitchFamily="49" charset="0"/>
              </a:rPr>
              <a:t>(struct foo *bar) {</a:t>
            </a:r>
            <a:br>
              <a:rPr lang="en-US" sz="2400" dirty="0">
                <a:latin typeface="Lucida Console" panose="020B0609040504020204" pitchFamily="49" charset="0"/>
              </a:rPr>
            </a:br>
            <a:r>
              <a:rPr lang="en-US" sz="2400" dirty="0">
                <a:latin typeface="Lucida Console" panose="020B0609040504020204" pitchFamily="49" charset="0"/>
              </a:rPr>
              <a:t>    return bar-&gt;j;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displacement_mode</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8(%</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4127665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indexed_mode</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long j)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indexed_mode</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988371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array_on_stack</a:t>
            </a:r>
            <a:r>
              <a:rPr lang="en-US" sz="2400" dirty="0">
                <a:latin typeface="Lucida Console" panose="020B0609040504020204" pitchFamily="49" charset="0"/>
              </a:rPr>
              <a:t>(long j) {</a:t>
            </a:r>
            <a:br>
              <a:rPr lang="en-US" sz="2400" dirty="0">
                <a:latin typeface="Lucida Console" panose="020B0609040504020204" pitchFamily="49" charset="0"/>
              </a:rPr>
            </a:br>
            <a:r>
              <a:rPr lang="en-US" sz="2400" dirty="0">
                <a:latin typeface="Lucida Console" panose="020B0609040504020204" pitchFamily="49" charset="0"/>
              </a:rPr>
              <a:t>    long </a:t>
            </a:r>
            <a:r>
              <a:rPr lang="en-US" sz="2400" dirty="0" err="1">
                <a:latin typeface="Lucida Console" panose="020B0609040504020204" pitchFamily="49" charset="0"/>
              </a:rPr>
              <a:t>i</a:t>
            </a:r>
            <a:r>
              <a:rPr lang="en-US" sz="2400" dirty="0">
                <a:latin typeface="Lucida Console" panose="020B0609040504020204" pitchFamily="49" charset="0"/>
              </a:rPr>
              <a:t>[16];     // this won't end well</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array_on_stack</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subq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-120(%rsp,%rdi,8),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addq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8529337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array_on_stack</a:t>
            </a:r>
            <a:r>
              <a:rPr lang="en-US" sz="2400" dirty="0">
                <a:latin typeface="Lucida Console" panose="020B0609040504020204" pitchFamily="49" charset="0"/>
              </a:rPr>
              <a:t>(long j) {</a:t>
            </a:r>
            <a:br>
              <a:rPr lang="en-US" sz="2400" dirty="0">
                <a:latin typeface="Lucida Console" panose="020B0609040504020204" pitchFamily="49" charset="0"/>
              </a:rPr>
            </a:br>
            <a:r>
              <a:rPr lang="en-US" sz="2400" dirty="0">
                <a:latin typeface="Lucida Console" panose="020B0609040504020204" pitchFamily="49" charset="0"/>
              </a:rPr>
              <a:t>    long </a:t>
            </a:r>
            <a:r>
              <a:rPr lang="en-US" sz="2400" dirty="0" err="1">
                <a:latin typeface="Lucida Console" panose="020B0609040504020204" pitchFamily="49" charset="0"/>
              </a:rPr>
              <a:t>i</a:t>
            </a:r>
            <a:r>
              <a:rPr lang="en-US" sz="2400" dirty="0">
                <a:latin typeface="Lucida Console" panose="020B0609040504020204" pitchFamily="49" charset="0"/>
              </a:rPr>
              <a:t>[16];     // this won't end well</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array_on_stack</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subq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-120(%rsp,%rdi,8),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addq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5386639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E7262-EA5A-CC44-B39E-9379FB24B2B9}"/>
              </a:ext>
            </a:extLst>
          </p:cNvPr>
          <p:cNvSpPr>
            <a:spLocks noGrp="1"/>
          </p:cNvSpPr>
          <p:nvPr>
            <p:ph type="title"/>
          </p:nvPr>
        </p:nvSpPr>
        <p:spPr/>
        <p:txBody>
          <a:bodyPr/>
          <a:lstStyle/>
          <a:p>
            <a:r>
              <a:rPr lang="en-US" dirty="0"/>
              <a:t>From C Code to Executable</a:t>
            </a:r>
          </a:p>
        </p:txBody>
      </p:sp>
      <p:sp>
        <p:nvSpPr>
          <p:cNvPr id="8" name="Content Placeholder 7">
            <a:extLst>
              <a:ext uri="{FF2B5EF4-FFF2-40B4-BE49-F238E27FC236}">
                <a16:creationId xmlns:a16="http://schemas.microsoft.com/office/drawing/2014/main" id="{0DB56FD0-486C-2C4F-8EE1-1BFD8F51E364}"/>
              </a:ext>
            </a:extLst>
          </p:cNvPr>
          <p:cNvSpPr>
            <a:spLocks noGrp="1"/>
          </p:cNvSpPr>
          <p:nvPr>
            <p:ph sz="half" idx="1"/>
          </p:nvPr>
        </p:nvSpPr>
        <p:spPr>
          <a:xfrm>
            <a:off x="838199" y="1825625"/>
            <a:ext cx="5621215" cy="4667250"/>
          </a:xfrm>
        </p:spPr>
        <p:txBody>
          <a:bodyPr/>
          <a:lstStyle/>
          <a:p>
            <a:r>
              <a:rPr lang="en-US" dirty="0"/>
              <a:t>“Compiling” a program involves many steps</a:t>
            </a:r>
          </a:p>
          <a:p>
            <a:pPr lvl="1"/>
            <a:r>
              <a:rPr lang="en-US" dirty="0" err="1"/>
              <a:t>gcc</a:t>
            </a:r>
            <a:r>
              <a:rPr lang="en-US" dirty="0"/>
              <a:t> -o foo </a:t>
            </a:r>
            <a:r>
              <a:rPr lang="en-US" dirty="0" err="1"/>
              <a:t>bar.c</a:t>
            </a:r>
            <a:r>
              <a:rPr lang="en-US" dirty="0"/>
              <a:t> </a:t>
            </a:r>
            <a:r>
              <a:rPr lang="en-US" dirty="0" err="1"/>
              <a:t>baz.c</a:t>
            </a:r>
            <a:endParaRPr lang="en-US" dirty="0"/>
          </a:p>
          <a:p>
            <a:endParaRPr lang="en-US" dirty="0"/>
          </a:p>
          <a:p>
            <a:r>
              <a:rPr lang="en-US" dirty="0"/>
              <a:t>Compiler: generates assembly code</a:t>
            </a:r>
          </a:p>
          <a:p>
            <a:pPr lvl="1"/>
            <a:r>
              <a:rPr lang="en-US" dirty="0" err="1"/>
              <a:t>gcc</a:t>
            </a:r>
            <a:r>
              <a:rPr lang="en-US" dirty="0"/>
              <a:t> -S</a:t>
            </a:r>
          </a:p>
          <a:p>
            <a:r>
              <a:rPr lang="en-US" dirty="0"/>
              <a:t>Assembler: generates object code</a:t>
            </a:r>
          </a:p>
          <a:p>
            <a:pPr lvl="1"/>
            <a:r>
              <a:rPr lang="en-US" dirty="0" err="1"/>
              <a:t>gcc</a:t>
            </a:r>
            <a:r>
              <a:rPr lang="en-US" dirty="0"/>
              <a:t> -c	</a:t>
            </a:r>
            <a:r>
              <a:rPr lang="en-US" i="1" dirty="0"/>
              <a:t>or	</a:t>
            </a:r>
            <a:r>
              <a:rPr lang="en-US" dirty="0"/>
              <a:t>as</a:t>
            </a:r>
          </a:p>
          <a:p>
            <a:r>
              <a:rPr lang="en-US" dirty="0"/>
              <a:t>Linker: creates executable</a:t>
            </a:r>
          </a:p>
          <a:p>
            <a:pPr lvl="1"/>
            <a:r>
              <a:rPr lang="en-US" dirty="0" err="1"/>
              <a:t>gcc</a:t>
            </a:r>
            <a:r>
              <a:rPr lang="en-US" dirty="0"/>
              <a:t>	</a:t>
            </a:r>
            <a:r>
              <a:rPr lang="en-US" i="1" dirty="0"/>
              <a:t>or</a:t>
            </a:r>
            <a:r>
              <a:rPr lang="en-US" dirty="0"/>
              <a:t>	</a:t>
            </a:r>
            <a:r>
              <a:rPr lang="en-US" dirty="0" err="1"/>
              <a:t>ld</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BCC3314F-892D-7144-B8C5-4F692627764F}"/>
              </a:ext>
            </a:extLst>
          </p:cNvPr>
          <p:cNvSpPr/>
          <p:nvPr/>
        </p:nvSpPr>
        <p:spPr>
          <a:xfrm>
            <a:off x="7942385" y="1922585"/>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C code (</a:t>
            </a:r>
            <a:r>
              <a:rPr lang="en-US" sz="2400" dirty="0" err="1">
                <a:solidFill>
                  <a:srgbClr val="FFFF00"/>
                </a:solidFill>
              </a:rPr>
              <a:t>bar.c</a:t>
            </a:r>
            <a:r>
              <a:rPr lang="en-US" sz="2400" dirty="0">
                <a:solidFill>
                  <a:srgbClr val="FFFF00"/>
                </a:solidFill>
              </a:rPr>
              <a:t>, </a:t>
            </a:r>
            <a:r>
              <a:rPr lang="en-US" sz="2400" dirty="0" err="1">
                <a:solidFill>
                  <a:srgbClr val="FFFF00"/>
                </a:solidFill>
              </a:rPr>
              <a:t>baz.c</a:t>
            </a:r>
            <a:r>
              <a:rPr lang="en-US" sz="2400" dirty="0">
                <a:solidFill>
                  <a:srgbClr val="FFFF00"/>
                </a:solidFill>
              </a:rPr>
              <a:t>)</a:t>
            </a:r>
          </a:p>
        </p:txBody>
      </p:sp>
      <p:sp>
        <p:nvSpPr>
          <p:cNvPr id="11" name="Rounded Rectangle 10">
            <a:extLst>
              <a:ext uri="{FF2B5EF4-FFF2-40B4-BE49-F238E27FC236}">
                <a16:creationId xmlns:a16="http://schemas.microsoft.com/office/drawing/2014/main" id="{A03F57CA-9433-0848-A824-5858CF4FAD12}"/>
              </a:ext>
            </a:extLst>
          </p:cNvPr>
          <p:cNvSpPr/>
          <p:nvPr/>
        </p:nvSpPr>
        <p:spPr>
          <a:xfrm>
            <a:off x="7942385" y="3072241"/>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ASM code (</a:t>
            </a:r>
            <a:r>
              <a:rPr lang="en-US" sz="2400" dirty="0" err="1">
                <a:solidFill>
                  <a:srgbClr val="FFFF00"/>
                </a:solidFill>
              </a:rPr>
              <a:t>bar.s</a:t>
            </a:r>
            <a:r>
              <a:rPr lang="en-US" sz="2400" dirty="0">
                <a:solidFill>
                  <a:srgbClr val="FFFF00"/>
                </a:solidFill>
              </a:rPr>
              <a:t>, </a:t>
            </a:r>
            <a:r>
              <a:rPr lang="en-US" sz="2400" dirty="0" err="1">
                <a:solidFill>
                  <a:srgbClr val="FFFF00"/>
                </a:solidFill>
              </a:rPr>
              <a:t>baz.s</a:t>
            </a:r>
            <a:r>
              <a:rPr lang="en-US" sz="2400" dirty="0">
                <a:solidFill>
                  <a:srgbClr val="FFFF00"/>
                </a:solidFill>
              </a:rPr>
              <a:t>)</a:t>
            </a:r>
          </a:p>
        </p:txBody>
      </p:sp>
      <p:sp>
        <p:nvSpPr>
          <p:cNvPr id="12" name="Rounded Rectangle 11">
            <a:extLst>
              <a:ext uri="{FF2B5EF4-FFF2-40B4-BE49-F238E27FC236}">
                <a16:creationId xmlns:a16="http://schemas.microsoft.com/office/drawing/2014/main" id="{2F109E96-1A86-D545-BBCB-5BE4AC3515CB}"/>
              </a:ext>
            </a:extLst>
          </p:cNvPr>
          <p:cNvSpPr/>
          <p:nvPr/>
        </p:nvSpPr>
        <p:spPr>
          <a:xfrm>
            <a:off x="7942385" y="4222692"/>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Object code (</a:t>
            </a:r>
            <a:r>
              <a:rPr lang="en-US" sz="2400" dirty="0" err="1">
                <a:solidFill>
                  <a:srgbClr val="FFFF00"/>
                </a:solidFill>
              </a:rPr>
              <a:t>bar.o</a:t>
            </a:r>
            <a:r>
              <a:rPr lang="en-US" sz="2400" dirty="0">
                <a:solidFill>
                  <a:srgbClr val="FFFF00"/>
                </a:solidFill>
              </a:rPr>
              <a:t>, </a:t>
            </a:r>
            <a:r>
              <a:rPr lang="en-US" sz="2400" dirty="0" err="1">
                <a:solidFill>
                  <a:srgbClr val="FFFF00"/>
                </a:solidFill>
              </a:rPr>
              <a:t>baz.o</a:t>
            </a:r>
            <a:r>
              <a:rPr lang="en-US" sz="2400" dirty="0">
                <a:solidFill>
                  <a:srgbClr val="FFFF00"/>
                </a:solidFill>
              </a:rPr>
              <a:t>)</a:t>
            </a:r>
          </a:p>
        </p:txBody>
      </p:sp>
      <p:sp>
        <p:nvSpPr>
          <p:cNvPr id="13" name="Rounded Rectangle 12">
            <a:extLst>
              <a:ext uri="{FF2B5EF4-FFF2-40B4-BE49-F238E27FC236}">
                <a16:creationId xmlns:a16="http://schemas.microsoft.com/office/drawing/2014/main" id="{B885EBE0-E7C4-164E-B7BA-65C0A8ACDE53}"/>
              </a:ext>
            </a:extLst>
          </p:cNvPr>
          <p:cNvSpPr/>
          <p:nvPr/>
        </p:nvSpPr>
        <p:spPr>
          <a:xfrm>
            <a:off x="7942385" y="5373143"/>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Program (foo)</a:t>
            </a:r>
          </a:p>
        </p:txBody>
      </p:sp>
      <p:sp>
        <p:nvSpPr>
          <p:cNvPr id="14" name="Rounded Rectangle 13">
            <a:extLst>
              <a:ext uri="{FF2B5EF4-FFF2-40B4-BE49-F238E27FC236}">
                <a16:creationId xmlns:a16="http://schemas.microsoft.com/office/drawing/2014/main" id="{A6A6DC4B-39B1-014E-85AE-09582498A479}"/>
              </a:ext>
            </a:extLst>
          </p:cNvPr>
          <p:cNvSpPr/>
          <p:nvPr/>
        </p:nvSpPr>
        <p:spPr>
          <a:xfrm>
            <a:off x="6157768" y="4670919"/>
            <a:ext cx="1541585" cy="1195932"/>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Static Libraries (*.a)</a:t>
            </a:r>
          </a:p>
        </p:txBody>
      </p:sp>
      <p:cxnSp>
        <p:nvCxnSpPr>
          <p:cNvPr id="16" name="Straight Arrow Connector 15">
            <a:extLst>
              <a:ext uri="{FF2B5EF4-FFF2-40B4-BE49-F238E27FC236}">
                <a16:creationId xmlns:a16="http://schemas.microsoft.com/office/drawing/2014/main" id="{8564F432-4224-1446-84B2-F4CAB4B322E6}"/>
              </a:ext>
            </a:extLst>
          </p:cNvPr>
          <p:cNvCxnSpPr>
            <a:stCxn id="10" idx="2"/>
            <a:endCxn id="11" idx="0"/>
          </p:cNvCxnSpPr>
          <p:nvPr/>
        </p:nvCxnSpPr>
        <p:spPr>
          <a:xfrm>
            <a:off x="9982200" y="2532185"/>
            <a:ext cx="0" cy="54005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2A491C1-D71A-294B-9836-5692DB9D4949}"/>
              </a:ext>
            </a:extLst>
          </p:cNvPr>
          <p:cNvCxnSpPr>
            <a:cxnSpLocks/>
            <a:stCxn id="11" idx="2"/>
            <a:endCxn id="12" idx="0"/>
          </p:cNvCxnSpPr>
          <p:nvPr/>
        </p:nvCxnSpPr>
        <p:spPr>
          <a:xfrm>
            <a:off x="9982200" y="3681841"/>
            <a:ext cx="0" cy="54085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95718C6-2B9F-3649-A451-1D786F34CFFC}"/>
              </a:ext>
            </a:extLst>
          </p:cNvPr>
          <p:cNvCxnSpPr>
            <a:cxnSpLocks/>
            <a:stCxn id="12" idx="2"/>
            <a:endCxn id="13" idx="0"/>
          </p:cNvCxnSpPr>
          <p:nvPr/>
        </p:nvCxnSpPr>
        <p:spPr>
          <a:xfrm>
            <a:off x="9982200" y="4832292"/>
            <a:ext cx="0" cy="54085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4493EE6-256A-114E-8A63-D98C601DFBD8}"/>
              </a:ext>
            </a:extLst>
          </p:cNvPr>
          <p:cNvCxnSpPr>
            <a:cxnSpLocks/>
            <a:stCxn id="14" idx="3"/>
            <a:endCxn id="13" idx="1"/>
          </p:cNvCxnSpPr>
          <p:nvPr/>
        </p:nvCxnSpPr>
        <p:spPr>
          <a:xfrm>
            <a:off x="7699353" y="5268885"/>
            <a:ext cx="243032" cy="409058"/>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70EE777F-F6AE-7E41-AFC6-CAC7B04609AD}"/>
              </a:ext>
            </a:extLst>
          </p:cNvPr>
          <p:cNvSpPr txBox="1"/>
          <p:nvPr/>
        </p:nvSpPr>
        <p:spPr>
          <a:xfrm>
            <a:off x="8925414" y="2617150"/>
            <a:ext cx="1009892" cy="369332"/>
          </a:xfrm>
          <a:prstGeom prst="rect">
            <a:avLst/>
          </a:prstGeom>
          <a:noFill/>
        </p:spPr>
        <p:txBody>
          <a:bodyPr wrap="none" rtlCol="0">
            <a:spAutoFit/>
          </a:bodyPr>
          <a:lstStyle/>
          <a:p>
            <a:pPr algn="r"/>
            <a:r>
              <a:rPr lang="en-US" dirty="0"/>
              <a:t>compiler</a:t>
            </a:r>
          </a:p>
        </p:txBody>
      </p:sp>
      <p:sp>
        <p:nvSpPr>
          <p:cNvPr id="27" name="TextBox 26">
            <a:extLst>
              <a:ext uri="{FF2B5EF4-FFF2-40B4-BE49-F238E27FC236}">
                <a16:creationId xmlns:a16="http://schemas.microsoft.com/office/drawing/2014/main" id="{8D217876-75DF-FF4A-82F8-7F29EDA0B33A}"/>
              </a:ext>
            </a:extLst>
          </p:cNvPr>
          <p:cNvSpPr txBox="1"/>
          <p:nvPr/>
        </p:nvSpPr>
        <p:spPr>
          <a:xfrm>
            <a:off x="8790441" y="3779721"/>
            <a:ext cx="1144865" cy="369332"/>
          </a:xfrm>
          <a:prstGeom prst="rect">
            <a:avLst/>
          </a:prstGeom>
          <a:noFill/>
        </p:spPr>
        <p:txBody>
          <a:bodyPr wrap="none" rtlCol="0">
            <a:spAutoFit/>
          </a:bodyPr>
          <a:lstStyle/>
          <a:p>
            <a:pPr algn="r"/>
            <a:r>
              <a:rPr lang="en-US" dirty="0"/>
              <a:t>assembler</a:t>
            </a:r>
          </a:p>
        </p:txBody>
      </p:sp>
      <p:sp>
        <p:nvSpPr>
          <p:cNvPr id="28" name="TextBox 27">
            <a:extLst>
              <a:ext uri="{FF2B5EF4-FFF2-40B4-BE49-F238E27FC236}">
                <a16:creationId xmlns:a16="http://schemas.microsoft.com/office/drawing/2014/main" id="{80C46029-5F7F-CB40-B010-6886CD8DF13C}"/>
              </a:ext>
            </a:extLst>
          </p:cNvPr>
          <p:cNvSpPr txBox="1"/>
          <p:nvPr/>
        </p:nvSpPr>
        <p:spPr>
          <a:xfrm>
            <a:off x="9244568" y="4916802"/>
            <a:ext cx="704616" cy="369332"/>
          </a:xfrm>
          <a:prstGeom prst="rect">
            <a:avLst/>
          </a:prstGeom>
          <a:noFill/>
        </p:spPr>
        <p:txBody>
          <a:bodyPr wrap="none" rtlCol="0">
            <a:spAutoFit/>
          </a:bodyPr>
          <a:lstStyle/>
          <a:p>
            <a:pPr algn="r"/>
            <a:r>
              <a:rPr lang="en-US" dirty="0"/>
              <a:t>linker</a:t>
            </a:r>
          </a:p>
        </p:txBody>
      </p:sp>
    </p:spTree>
    <p:extLst>
      <p:ext uri="{BB962C8B-B14F-4D97-AF65-F5344CB8AC3E}">
        <p14:creationId xmlns:p14="http://schemas.microsoft.com/office/powerpoint/2010/main" val="7492689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global_array</a:t>
            </a:r>
            <a:r>
              <a:rPr lang="en-US" sz="2400" dirty="0">
                <a:latin typeface="Lucida Console" panose="020B0609040504020204" pitchFamily="49" charset="0"/>
              </a:rPr>
              <a:t>[16];</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access_global_array</a:t>
            </a:r>
            <a:r>
              <a:rPr lang="en-US" sz="2400" dirty="0">
                <a:latin typeface="Lucida Console" panose="020B0609040504020204" pitchFamily="49" charset="0"/>
              </a:rPr>
              <a:t>(long j)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global_array</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access_global_array</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global_array</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4" name="Rounded Rectangular Callout 3">
            <a:extLst>
              <a:ext uri="{FF2B5EF4-FFF2-40B4-BE49-F238E27FC236}">
                <a16:creationId xmlns:a16="http://schemas.microsoft.com/office/drawing/2014/main" id="{230905BB-D84C-0843-BD9D-44C51B9E6CE8}"/>
              </a:ext>
            </a:extLst>
          </p:cNvPr>
          <p:cNvSpPr/>
          <p:nvPr/>
        </p:nvSpPr>
        <p:spPr>
          <a:xfrm>
            <a:off x="8449518" y="1145623"/>
            <a:ext cx="2048719" cy="1180618"/>
          </a:xfrm>
          <a:prstGeom prst="wedgeRoundRectCallout">
            <a:avLst>
              <a:gd name="adj1" fmla="val -238347"/>
              <a:gd name="adj2" fmla="val 263480"/>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Actual address won’t be known until after linking</a:t>
            </a:r>
          </a:p>
        </p:txBody>
      </p:sp>
      <p:sp>
        <p:nvSpPr>
          <p:cNvPr id="8" name="Rectangle 7">
            <a:extLst>
              <a:ext uri="{FF2B5EF4-FFF2-40B4-BE49-F238E27FC236}">
                <a16:creationId xmlns:a16="http://schemas.microsoft.com/office/drawing/2014/main" id="{349879D8-1BA5-0049-A497-ED6872106F9C}"/>
              </a:ext>
            </a:extLst>
          </p:cNvPr>
          <p:cNvSpPr/>
          <p:nvPr/>
        </p:nvSpPr>
        <p:spPr>
          <a:xfrm>
            <a:off x="5648446" y="3401129"/>
            <a:ext cx="6406587" cy="1325562"/>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400" dirty="0" err="1">
                <a:solidFill>
                  <a:srgbClr val="00FA00"/>
                </a:solidFill>
                <a:latin typeface="Lucida Console" panose="020B0609040504020204" pitchFamily="49" charset="0"/>
              </a:rPr>
              <a:t>access_global_array</a:t>
            </a:r>
            <a:r>
              <a:rPr lang="en-US" sz="2400" dirty="0">
                <a:solidFill>
                  <a:srgbClr val="00FA00"/>
                </a:solidFill>
                <a:latin typeface="Lucida Console" panose="020B0609040504020204" pitchFamily="49" charset="0"/>
              </a:rPr>
              <a:t>:</a:t>
            </a:r>
          </a:p>
          <a:p>
            <a:r>
              <a:rPr lang="en-US" sz="2400" dirty="0">
                <a:solidFill>
                  <a:srgbClr val="00FA00"/>
                </a:solidFill>
                <a:latin typeface="Lucida Console" panose="020B0609040504020204" pitchFamily="49" charset="0"/>
              </a:rPr>
              <a:t>    mov 0x404060(, %</a:t>
            </a:r>
            <a:r>
              <a:rPr lang="en-US" sz="2400" dirty="0" err="1">
                <a:solidFill>
                  <a:srgbClr val="00FA00"/>
                </a:solidFill>
                <a:latin typeface="Lucida Console" panose="020B0609040504020204" pitchFamily="49" charset="0"/>
              </a:rPr>
              <a:t>rdi</a:t>
            </a:r>
            <a:r>
              <a:rPr lang="en-US" sz="2400" dirty="0">
                <a:solidFill>
                  <a:srgbClr val="00FA00"/>
                </a:solidFill>
                <a:latin typeface="Lucida Console" panose="020B0609040504020204" pitchFamily="49" charset="0"/>
              </a:rPr>
              <a:t>, 8), %</a:t>
            </a:r>
            <a:r>
              <a:rPr lang="en-US" sz="2400" dirty="0" err="1">
                <a:solidFill>
                  <a:srgbClr val="00FA00"/>
                </a:solidFill>
                <a:latin typeface="Lucida Console" panose="020B0609040504020204" pitchFamily="49" charset="0"/>
              </a:rPr>
              <a:t>rax</a:t>
            </a:r>
            <a:endParaRPr lang="en-US" sz="2400" dirty="0">
              <a:solidFill>
                <a:srgbClr val="00FA00"/>
              </a:solidFill>
              <a:latin typeface="Lucida Console" panose="020B0609040504020204" pitchFamily="49" charset="0"/>
            </a:endParaRPr>
          </a:p>
          <a:p>
            <a:r>
              <a:rPr lang="en-US" sz="2400" dirty="0">
                <a:solidFill>
                  <a:srgbClr val="00FA00"/>
                </a:solidFill>
                <a:latin typeface="Lucida Console" panose="020B0609040504020204" pitchFamily="49" charset="0"/>
              </a:rPr>
              <a:t>    ret</a:t>
            </a:r>
          </a:p>
        </p:txBody>
      </p:sp>
    </p:spTree>
    <p:extLst>
      <p:ext uri="{BB962C8B-B14F-4D97-AF65-F5344CB8AC3E}">
        <p14:creationId xmlns:p14="http://schemas.microsoft.com/office/powerpoint/2010/main" val="3786243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Tree>
    <p:extLst>
      <p:ext uri="{BB962C8B-B14F-4D97-AF65-F5344CB8AC3E}">
        <p14:creationId xmlns:p14="http://schemas.microsoft.com/office/powerpoint/2010/main" val="342102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vertical)">
                                      <p:cBhvr>
                                        <p:cTn id="7" dur="500"/>
                                        <p:tgtEl>
                                          <p:spTgt spid="16"/>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randombar(vertical)">
                                      <p:cBhvr>
                                        <p:cTn id="10" dur="500"/>
                                        <p:tgtEl>
                                          <p:spTgt spid="18"/>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randombar(vertical)">
                                      <p:cBhvr>
                                        <p:cTn id="13" dur="500"/>
                                        <p:tgtEl>
                                          <p:spTgt spid="22"/>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randombar(vertical)">
                                      <p:cBhvr>
                                        <p:cTn id="16" dur="500"/>
                                        <p:tgtEl>
                                          <p:spTgt spid="28"/>
                                        </p:tgtEl>
                                      </p:cBhvr>
                                    </p:animEffect>
                                  </p:childTnLst>
                                </p:cTn>
                              </p:par>
                              <p:par>
                                <p:cTn id="17" presetID="14" presetClass="entr" presetSubtype="5"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randombar(vertical)">
                                      <p:cBhvr>
                                        <p:cTn id="19" dur="500"/>
                                        <p:tgtEl>
                                          <p:spTgt spid="29"/>
                                        </p:tgtEl>
                                      </p:cBhvr>
                                    </p:animEffect>
                                  </p:childTnLst>
                                </p:cTn>
                              </p:par>
                              <p:par>
                                <p:cTn id="20" presetID="14" presetClass="entr" presetSubtype="5"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randombar(vertical)">
                                      <p:cBhvr>
                                        <p:cTn id="22" dur="500"/>
                                        <p:tgtEl>
                                          <p:spTgt spid="30"/>
                                        </p:tgtEl>
                                      </p:cBhvr>
                                    </p:animEffect>
                                  </p:childTnLst>
                                </p:cTn>
                              </p:par>
                              <p:par>
                                <p:cTn id="23" presetID="14" presetClass="entr" presetSubtype="5"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randombar(vertical)">
                                      <p:cBhvr>
                                        <p:cTn id="25" dur="500"/>
                                        <p:tgtEl>
                                          <p:spTgt spid="41"/>
                                        </p:tgtEl>
                                      </p:cBhvr>
                                    </p:animEffect>
                                  </p:childTnLst>
                                </p:cTn>
                              </p:par>
                              <p:par>
                                <p:cTn id="26" presetID="14" presetClass="entr" presetSubtype="5" fill="hold" grpId="0"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randombar(vertical)">
                                      <p:cBhvr>
                                        <p:cTn id="28" dur="500"/>
                                        <p:tgtEl>
                                          <p:spTgt spid="42"/>
                                        </p:tgtEl>
                                      </p:cBhvr>
                                    </p:animEffect>
                                  </p:childTnLst>
                                </p:cTn>
                              </p:par>
                              <p:par>
                                <p:cTn id="29" presetID="14" presetClass="entr" presetSubtype="5"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randombar(vertical)">
                                      <p:cBhvr>
                                        <p:cTn id="31" dur="500"/>
                                        <p:tgtEl>
                                          <p:spTgt spid="43"/>
                                        </p:tgtEl>
                                      </p:cBhvr>
                                    </p:animEffect>
                                  </p:childTnLst>
                                </p:cTn>
                              </p:par>
                              <p:par>
                                <p:cTn id="32" presetID="14" presetClass="entr" presetSubtype="5" fill="hold" grpId="0" nodeType="withEffect">
                                  <p:stCondLst>
                                    <p:cond delay="0"/>
                                  </p:stCondLst>
                                  <p:childTnLst>
                                    <p:set>
                                      <p:cBhvr>
                                        <p:cTn id="33" dur="1" fill="hold">
                                          <p:stCondLst>
                                            <p:cond delay="0"/>
                                          </p:stCondLst>
                                        </p:cTn>
                                        <p:tgtEl>
                                          <p:spTgt spid="44"/>
                                        </p:tgtEl>
                                        <p:attrNameLst>
                                          <p:attrName>style.visibility</p:attrName>
                                        </p:attrNameLst>
                                      </p:cBhvr>
                                      <p:to>
                                        <p:strVal val="visible"/>
                                      </p:to>
                                    </p:set>
                                    <p:animEffect transition="in" filter="randombar(vertical)">
                                      <p:cBhvr>
                                        <p:cTn id="34" dur="500"/>
                                        <p:tgtEl>
                                          <p:spTgt spid="44"/>
                                        </p:tgtEl>
                                      </p:cBhvr>
                                    </p:animEffect>
                                  </p:childTnLst>
                                </p:cTn>
                              </p:par>
                              <p:par>
                                <p:cTn id="35" presetID="14" presetClass="entr" presetSubtype="5" fill="hold" grpId="0" nodeType="with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randombar(vertical)">
                                      <p:cBhvr>
                                        <p:cTn id="37" dur="500"/>
                                        <p:tgtEl>
                                          <p:spTgt spid="45"/>
                                        </p:tgtEl>
                                      </p:cBhvr>
                                    </p:animEffect>
                                  </p:childTnLst>
                                </p:cTn>
                              </p:par>
                              <p:par>
                                <p:cTn id="38" presetID="14" presetClass="entr" presetSubtype="5" fill="hold" grpId="0" nodeType="with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randombar(vertical)">
                                      <p:cBhvr>
                                        <p:cTn id="40" dur="500"/>
                                        <p:tgtEl>
                                          <p:spTgt spid="46"/>
                                        </p:tgtEl>
                                      </p:cBhvr>
                                    </p:animEffect>
                                  </p:childTnLst>
                                </p:cTn>
                              </p:par>
                              <p:par>
                                <p:cTn id="41" presetID="14" presetClass="entr" presetSubtype="5"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randombar(vertical)">
                                      <p:cBhvr>
                                        <p:cTn id="43" dur="500"/>
                                        <p:tgtEl>
                                          <p:spTgt spid="12"/>
                                        </p:tgtEl>
                                      </p:cBhvr>
                                    </p:animEffect>
                                  </p:childTnLst>
                                </p:cTn>
                              </p:par>
                              <p:par>
                                <p:cTn id="44" presetID="14" presetClass="entr" presetSubtype="5"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randombar(vertical)">
                                      <p:cBhvr>
                                        <p:cTn id="46" dur="500"/>
                                        <p:tgtEl>
                                          <p:spTgt spid="13"/>
                                        </p:tgtEl>
                                      </p:cBhvr>
                                    </p:animEffect>
                                  </p:childTnLst>
                                </p:cTn>
                              </p:par>
                              <p:par>
                                <p:cTn id="47" presetID="14" presetClass="entr" presetSubtype="5"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randombar(vertical)">
                                      <p:cBhvr>
                                        <p:cTn id="49" dur="500"/>
                                        <p:tgtEl>
                                          <p:spTgt spid="14"/>
                                        </p:tgtEl>
                                      </p:cBhvr>
                                    </p:animEffect>
                                  </p:childTnLst>
                                </p:cTn>
                              </p:par>
                              <p:par>
                                <p:cTn id="50" presetID="14" presetClass="entr" presetSubtype="5"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randombar(vertical)">
                                      <p:cBhvr>
                                        <p:cTn id="52" dur="500"/>
                                        <p:tgtEl>
                                          <p:spTgt spid="15"/>
                                        </p:tgtEl>
                                      </p:cBhvr>
                                    </p:animEffect>
                                  </p:childTnLst>
                                </p:cTn>
                              </p:par>
                              <p:par>
                                <p:cTn id="53" presetID="14" presetClass="entr" presetSubtype="5"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randombar(vertical)">
                                      <p:cBhvr>
                                        <p:cTn id="55" dur="500"/>
                                        <p:tgtEl>
                                          <p:spTgt spid="24"/>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randombar(vertical)">
                                      <p:cBhvr>
                                        <p:cTn id="58" dur="500"/>
                                        <p:tgtEl>
                                          <p:spTgt spid="26"/>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randombar(vertical)">
                                      <p:cBhvr>
                                        <p:cTn id="61" dur="500"/>
                                        <p:tgtEl>
                                          <p:spTgt spid="31"/>
                                        </p:tgtEl>
                                      </p:cBhvr>
                                    </p:animEffect>
                                  </p:childTnLst>
                                </p:cTn>
                              </p:par>
                              <p:par>
                                <p:cTn id="62" presetID="14" presetClass="entr" presetSubtype="5" fill="hold" grpId="0" nodeType="withEffect">
                                  <p:stCondLst>
                                    <p:cond delay="0"/>
                                  </p:stCondLst>
                                  <p:childTnLst>
                                    <p:set>
                                      <p:cBhvr>
                                        <p:cTn id="63" dur="1" fill="hold">
                                          <p:stCondLst>
                                            <p:cond delay="0"/>
                                          </p:stCondLst>
                                        </p:cTn>
                                        <p:tgtEl>
                                          <p:spTgt spid="32"/>
                                        </p:tgtEl>
                                        <p:attrNameLst>
                                          <p:attrName>style.visibility</p:attrName>
                                        </p:attrNameLst>
                                      </p:cBhvr>
                                      <p:to>
                                        <p:strVal val="visible"/>
                                      </p:to>
                                    </p:set>
                                    <p:animEffect transition="in" filter="randombar(vertical)">
                                      <p:cBhvr>
                                        <p:cTn id="64" dur="500"/>
                                        <p:tgtEl>
                                          <p:spTgt spid="32"/>
                                        </p:tgtEl>
                                      </p:cBhvr>
                                    </p:animEffect>
                                  </p:childTnLst>
                                </p:cTn>
                              </p:par>
                              <p:par>
                                <p:cTn id="65" presetID="14" presetClass="entr" presetSubtype="5"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randombar(vertical)">
                                      <p:cBhvr>
                                        <p:cTn id="67" dur="500"/>
                                        <p:tgtEl>
                                          <p:spTgt spid="27"/>
                                        </p:tgtEl>
                                      </p:cBhvr>
                                    </p:animEffect>
                                  </p:childTnLst>
                                </p:cTn>
                              </p:par>
                              <p:par>
                                <p:cTn id="68" presetID="14" presetClass="entr" presetSubtype="5" fill="hold" grpId="0" nodeType="with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randombar(vertical)">
                                      <p:cBhvr>
                                        <p:cTn id="70" dur="500"/>
                                        <p:tgtEl>
                                          <p:spTgt spid="25"/>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36"/>
                                        </p:tgtEl>
                                        <p:attrNameLst>
                                          <p:attrName>style.visibility</p:attrName>
                                        </p:attrNameLst>
                                      </p:cBhvr>
                                      <p:to>
                                        <p:strVal val="visible"/>
                                      </p:to>
                                    </p:set>
                                    <p:animEffect transition="in" filter="wipe(left)">
                                      <p:cBhvr>
                                        <p:cTn id="75" dur="500"/>
                                        <p:tgtEl>
                                          <p:spTgt spid="36"/>
                                        </p:tgtEl>
                                      </p:cBhvr>
                                    </p:animEffect>
                                  </p:childTnLst>
                                </p:cTn>
                              </p:par>
                              <p:par>
                                <p:cTn id="76" presetID="22" presetClass="entr" presetSubtype="8" fill="hold" nodeType="withEffect">
                                  <p:stCondLst>
                                    <p:cond delay="0"/>
                                  </p:stCondLst>
                                  <p:childTnLst>
                                    <p:set>
                                      <p:cBhvr>
                                        <p:cTn id="77" dur="1" fill="hold">
                                          <p:stCondLst>
                                            <p:cond delay="0"/>
                                          </p:stCondLst>
                                        </p:cTn>
                                        <p:tgtEl>
                                          <p:spTgt spid="38"/>
                                        </p:tgtEl>
                                        <p:attrNameLst>
                                          <p:attrName>style.visibility</p:attrName>
                                        </p:attrNameLst>
                                      </p:cBhvr>
                                      <p:to>
                                        <p:strVal val="visible"/>
                                      </p:to>
                                    </p:set>
                                    <p:animEffect transition="in" filter="wipe(left)">
                                      <p:cBhvr>
                                        <p:cTn id="7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5" grpId="0"/>
      <p:bldP spid="16" grpId="0" animBg="1"/>
      <p:bldP spid="18" grpId="0" animBg="1"/>
      <p:bldP spid="22" grpId="0" animBg="1"/>
      <p:bldP spid="24" grpId="0" animBg="1"/>
      <p:bldP spid="25" grpId="0"/>
      <p:bldP spid="26" grpId="0" animBg="1"/>
      <p:bldP spid="27" grpId="0"/>
      <p:bldP spid="28" grpId="0" animBg="1"/>
      <p:bldP spid="29" grpId="0" animBg="1"/>
      <p:bldP spid="30" grpId="0" animBg="1"/>
      <p:bldP spid="31" grpId="0"/>
      <p:bldP spid="32" grpId="0"/>
      <p:bldP spid="41" grpId="0"/>
      <p:bldP spid="42" grpId="0"/>
      <p:bldP spid="43" grpId="0"/>
      <p:bldP spid="44" grpId="0"/>
      <p:bldP spid="45" grpId="0"/>
      <p:bldP spid="4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sp>
        <p:nvSpPr>
          <p:cNvPr id="33" name="TextBox 32">
            <a:extLst>
              <a:ext uri="{FF2B5EF4-FFF2-40B4-BE49-F238E27FC236}">
                <a16:creationId xmlns:a16="http://schemas.microsoft.com/office/drawing/2014/main" id="{D905230C-197B-DE4E-8C45-2348C82592A8}"/>
              </a:ext>
            </a:extLst>
          </p:cNvPr>
          <p:cNvSpPr txBox="1"/>
          <p:nvPr/>
        </p:nvSpPr>
        <p:spPr>
          <a:xfrm>
            <a:off x="6579225" y="3795347"/>
            <a:ext cx="264817" cy="369332"/>
          </a:xfrm>
          <a:prstGeom prst="rect">
            <a:avLst/>
          </a:prstGeom>
          <a:noFill/>
        </p:spPr>
        <p:txBody>
          <a:bodyPr wrap="none" rtlCol="0">
            <a:spAutoFit/>
          </a:bodyPr>
          <a:lstStyle/>
          <a:p>
            <a:pPr algn="r"/>
            <a:r>
              <a:rPr lang="en-US" dirty="0"/>
              <a:t>r</a:t>
            </a:r>
          </a:p>
        </p:txBody>
      </p:sp>
      <p:sp>
        <p:nvSpPr>
          <p:cNvPr id="34" name="TextBox 33">
            <a:extLst>
              <a:ext uri="{FF2B5EF4-FFF2-40B4-BE49-F238E27FC236}">
                <a16:creationId xmlns:a16="http://schemas.microsoft.com/office/drawing/2014/main" id="{95CFEA18-2211-EA43-9664-11A62F6CCD4A}"/>
              </a:ext>
            </a:extLst>
          </p:cNvPr>
          <p:cNvSpPr txBox="1"/>
          <p:nvPr/>
        </p:nvSpPr>
        <p:spPr>
          <a:xfrm>
            <a:off x="6569607" y="4218777"/>
            <a:ext cx="274435" cy="369332"/>
          </a:xfrm>
          <a:prstGeom prst="rect">
            <a:avLst/>
          </a:prstGeom>
          <a:noFill/>
        </p:spPr>
        <p:txBody>
          <a:bodyPr wrap="none" rtlCol="0">
            <a:spAutoFit/>
          </a:bodyPr>
          <a:lstStyle/>
          <a:p>
            <a:pPr algn="r"/>
            <a:r>
              <a:rPr lang="en-US" dirty="0"/>
              <a:t>s</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
        <p:nvSpPr>
          <p:cNvPr id="2" name="Rounded Rectangle 1">
            <a:extLst>
              <a:ext uri="{FF2B5EF4-FFF2-40B4-BE49-F238E27FC236}">
                <a16:creationId xmlns:a16="http://schemas.microsoft.com/office/drawing/2014/main" id="{0B97ECDA-722A-3A42-9B07-BE9C80E39AC0}"/>
              </a:ext>
            </a:extLst>
          </p:cNvPr>
          <p:cNvSpPr/>
          <p:nvPr/>
        </p:nvSpPr>
        <p:spPr>
          <a:xfrm>
            <a:off x="1585732" y="1961386"/>
            <a:ext cx="2452868"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EA5F5475-57FE-934D-8897-055A8A9445F7}"/>
              </a:ext>
            </a:extLst>
          </p:cNvPr>
          <p:cNvSpPr/>
          <p:nvPr/>
        </p:nvSpPr>
        <p:spPr>
          <a:xfrm>
            <a:off x="1525143" y="4405546"/>
            <a:ext cx="3833869"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19013C2-E39A-AF48-A38C-204AAE71B17F}"/>
              </a:ext>
            </a:extLst>
          </p:cNvPr>
          <p:cNvSpPr/>
          <p:nvPr/>
        </p:nvSpPr>
        <p:spPr>
          <a:xfrm>
            <a:off x="7591589" y="3790877"/>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123</a:t>
            </a:r>
          </a:p>
        </p:txBody>
      </p:sp>
      <p:sp>
        <p:nvSpPr>
          <p:cNvPr id="39" name="Rectangle 38">
            <a:extLst>
              <a:ext uri="{FF2B5EF4-FFF2-40B4-BE49-F238E27FC236}">
                <a16:creationId xmlns:a16="http://schemas.microsoft.com/office/drawing/2014/main" id="{874845C2-723D-4743-B846-E61CC2A302E3}"/>
              </a:ext>
            </a:extLst>
          </p:cNvPr>
          <p:cNvSpPr/>
          <p:nvPr/>
        </p:nvSpPr>
        <p:spPr>
          <a:xfrm>
            <a:off x="7581269" y="4196750"/>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456</a:t>
            </a:r>
          </a:p>
        </p:txBody>
      </p:sp>
    </p:spTree>
    <p:extLst>
      <p:ext uri="{BB962C8B-B14F-4D97-AF65-F5344CB8AC3E}">
        <p14:creationId xmlns:p14="http://schemas.microsoft.com/office/powerpoint/2010/main" val="371417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500"/>
                                  </p:stCondLst>
                                  <p:childTnLst>
                                    <p:set>
                                      <p:cBhvr>
                                        <p:cTn id="9" dur="1" fill="hold">
                                          <p:stCondLst>
                                            <p:cond delay="0"/>
                                          </p:stCondLst>
                                        </p:cTn>
                                        <p:tgtEl>
                                          <p:spTgt spid="37"/>
                                        </p:tgtEl>
                                        <p:attrNameLst>
                                          <p:attrName>style.visibility</p:attrName>
                                        </p:attrNameLst>
                                      </p:cBhvr>
                                      <p:to>
                                        <p:strVal val="visible"/>
                                      </p:to>
                                    </p:set>
                                    <p:animEffect transition="in" filter="dissolve">
                                      <p:cBhvr>
                                        <p:cTn id="10" dur="500"/>
                                        <p:tgtEl>
                                          <p:spTgt spid="37"/>
                                        </p:tgtEl>
                                      </p:cBhvr>
                                    </p:animEffect>
                                  </p:childTnLst>
                                </p:cTn>
                              </p:par>
                            </p:childTnLst>
                          </p:cTn>
                        </p:par>
                        <p:par>
                          <p:cTn id="11" fill="hold">
                            <p:stCondLst>
                              <p:cond delay="1000"/>
                            </p:stCondLst>
                            <p:childTnLst>
                              <p:par>
                                <p:cTn id="12" presetID="9" presetClass="entr" presetSubtype="0" fill="hold" grpId="0" nodeType="afterEffect">
                                  <p:stCondLst>
                                    <p:cond delay="500"/>
                                  </p:stCondLst>
                                  <p:childTnLst>
                                    <p:set>
                                      <p:cBhvr>
                                        <p:cTn id="13" dur="1" fill="hold">
                                          <p:stCondLst>
                                            <p:cond delay="0"/>
                                          </p:stCondLst>
                                        </p:cTn>
                                        <p:tgtEl>
                                          <p:spTgt spid="33"/>
                                        </p:tgtEl>
                                        <p:attrNameLst>
                                          <p:attrName>style.visibility</p:attrName>
                                        </p:attrNameLst>
                                      </p:cBhvr>
                                      <p:to>
                                        <p:strVal val="visible"/>
                                      </p:to>
                                    </p:set>
                                    <p:animEffect transition="in" filter="dissolve">
                                      <p:cBhvr>
                                        <p:cTn id="14" dur="500"/>
                                        <p:tgtEl>
                                          <p:spTgt spid="33"/>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dissolve">
                                      <p:cBhvr>
                                        <p:cTn id="19" dur="2000"/>
                                        <p:tgtEl>
                                          <p:spTgt spid="20"/>
                                        </p:tgtEl>
                                      </p:cBhvr>
                                    </p:animEffect>
                                  </p:childTnLst>
                                </p:cTn>
                              </p:par>
                              <p:par>
                                <p:cTn id="20" presetID="42" presetClass="path" presetSubtype="0" accel="50000" decel="50000" fill="hold" grpId="1" nodeType="withEffect">
                                  <p:stCondLst>
                                    <p:cond delay="0"/>
                                  </p:stCondLst>
                                  <p:childTnLst>
                                    <p:animMotion origin="layout" path="M 0.18789 -0.16968 L 4.58333E-6 -2.96296E-6 " pathEditMode="relative" rAng="0" ptsTypes="AA">
                                      <p:cBhvr>
                                        <p:cTn id="21" dur="2000" fill="hold"/>
                                        <p:tgtEl>
                                          <p:spTgt spid="20"/>
                                        </p:tgtEl>
                                        <p:attrNameLst>
                                          <p:attrName>ppt_x</p:attrName>
                                          <p:attrName>ppt_y</p:attrName>
                                        </p:attrNameLst>
                                      </p:cBhvr>
                                      <p:rCtr x="-9518" y="8449"/>
                                    </p:animMotion>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grpId="1" nodeType="clickEffect">
                                  <p:stCondLst>
                                    <p:cond delay="0"/>
                                  </p:stCondLst>
                                  <p:childTnLst>
                                    <p:animMotion origin="layout" path="M 1.04167E-6 -1.48148E-6 L 0.00104 0.04491 " pathEditMode="relative" rAng="0" ptsTypes="AA">
                                      <p:cBhvr>
                                        <p:cTn id="25" dur="2000" fill="hold"/>
                                        <p:tgtEl>
                                          <p:spTgt spid="2"/>
                                        </p:tgtEl>
                                        <p:attrNameLst>
                                          <p:attrName>ppt_x</p:attrName>
                                          <p:attrName>ppt_y</p:attrName>
                                        </p:attrNameLst>
                                      </p:cBhvr>
                                      <p:rCtr x="52" y="2245"/>
                                    </p:animMotion>
                                  </p:childTnLst>
                                </p:cTn>
                              </p:par>
                              <p:par>
                                <p:cTn id="26" presetID="42" presetClass="path" presetSubtype="0" accel="50000" decel="50000" fill="hold" grpId="1" nodeType="withEffect">
                                  <p:stCondLst>
                                    <p:cond delay="0"/>
                                  </p:stCondLst>
                                  <p:childTnLst>
                                    <p:animMotion origin="layout" path="M -1.66667E-6 -1.48148E-6 L -0.00039 0.06621 " pathEditMode="relative" rAng="0" ptsTypes="AA">
                                      <p:cBhvr>
                                        <p:cTn id="27" dur="2000" fill="hold"/>
                                        <p:tgtEl>
                                          <p:spTgt spid="37"/>
                                        </p:tgtEl>
                                        <p:attrNameLst>
                                          <p:attrName>ppt_x</p:attrName>
                                          <p:attrName>ppt_y</p:attrName>
                                        </p:attrNameLst>
                                      </p:cBhvr>
                                      <p:rCtr x="-26" y="3310"/>
                                    </p:animMotion>
                                  </p:childTnLst>
                                </p:cTn>
                              </p:par>
                            </p:childTnLst>
                          </p:cTn>
                        </p:par>
                        <p:par>
                          <p:cTn id="28" fill="hold">
                            <p:stCondLst>
                              <p:cond delay="2000"/>
                            </p:stCondLst>
                            <p:childTnLst>
                              <p:par>
                                <p:cTn id="29" presetID="9" presetClass="entr" presetSubtype="0" fill="hold" grpId="0" nodeType="afterEffect">
                                  <p:stCondLst>
                                    <p:cond delay="500"/>
                                  </p:stCondLst>
                                  <p:childTnLst>
                                    <p:set>
                                      <p:cBhvr>
                                        <p:cTn id="30" dur="1" fill="hold">
                                          <p:stCondLst>
                                            <p:cond delay="0"/>
                                          </p:stCondLst>
                                        </p:cTn>
                                        <p:tgtEl>
                                          <p:spTgt spid="34"/>
                                        </p:tgtEl>
                                        <p:attrNameLst>
                                          <p:attrName>style.visibility</p:attrName>
                                        </p:attrNameLst>
                                      </p:cBhvr>
                                      <p:to>
                                        <p:strVal val="visible"/>
                                      </p:to>
                                    </p:set>
                                    <p:animEffect transition="in" filter="dissolve">
                                      <p:cBhvr>
                                        <p:cTn id="31" dur="500"/>
                                        <p:tgtEl>
                                          <p:spTgt spid="34"/>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dissolve">
                                      <p:cBhvr>
                                        <p:cTn id="36" dur="2000"/>
                                        <p:tgtEl>
                                          <p:spTgt spid="39"/>
                                        </p:tgtEl>
                                      </p:cBhvr>
                                    </p:animEffect>
                                  </p:childTnLst>
                                </p:cTn>
                              </p:par>
                              <p:par>
                                <p:cTn id="37" presetID="42" presetClass="path" presetSubtype="0" accel="50000" decel="50000" fill="hold" grpId="1" nodeType="withEffect">
                                  <p:stCondLst>
                                    <p:cond delay="0"/>
                                  </p:stCondLst>
                                  <p:childTnLst>
                                    <p:animMotion origin="layout" path="M 0.18945 0.01574 L 2.08333E-6 4.81481E-6 " pathEditMode="relative" rAng="0" ptsTypes="AA">
                                      <p:cBhvr>
                                        <p:cTn id="38" dur="2000" fill="hold"/>
                                        <p:tgtEl>
                                          <p:spTgt spid="39"/>
                                        </p:tgtEl>
                                        <p:attrNameLst>
                                          <p:attrName>ppt_x</p:attrName>
                                          <p:attrName>ppt_y</p:attrName>
                                        </p:attrNameLst>
                                      </p:cBhvr>
                                      <p:rCtr x="-9479" y="-787"/>
                                    </p:animMotion>
                                  </p:childTnLst>
                                </p:cTn>
                              </p:par>
                            </p:childTnLst>
                          </p:cTn>
                        </p:par>
                      </p:childTnLst>
                    </p:cTn>
                  </p:par>
                  <p:par>
                    <p:cTn id="39" fill="hold">
                      <p:stCondLst>
                        <p:cond delay="indefinite"/>
                      </p:stCondLst>
                      <p:childTnLst>
                        <p:par>
                          <p:cTn id="40" fill="hold">
                            <p:stCondLst>
                              <p:cond delay="0"/>
                            </p:stCondLst>
                            <p:childTnLst>
                              <p:par>
                                <p:cTn id="41" presetID="42" presetClass="path" presetSubtype="0" accel="50000" decel="50000" fill="hold" grpId="2" nodeType="clickEffect">
                                  <p:stCondLst>
                                    <p:cond delay="0"/>
                                  </p:stCondLst>
                                  <p:childTnLst>
                                    <p:animMotion origin="layout" path="M 0.00104 0.04491 L 0.00195 0.09815 " pathEditMode="relative" rAng="0" ptsTypes="AA">
                                      <p:cBhvr>
                                        <p:cTn id="42" dur="2000" fill="hold"/>
                                        <p:tgtEl>
                                          <p:spTgt spid="2"/>
                                        </p:tgtEl>
                                        <p:attrNameLst>
                                          <p:attrName>ppt_x</p:attrName>
                                          <p:attrName>ppt_y</p:attrName>
                                        </p:attrNameLst>
                                      </p:cBhvr>
                                      <p:rCtr x="39" y="2662"/>
                                    </p:animMotion>
                                  </p:childTnLst>
                                </p:cTn>
                              </p:par>
                              <p:par>
                                <p:cTn id="43" presetID="42" presetClass="path" presetSubtype="0" accel="50000" decel="50000" fill="hold" grpId="2" nodeType="withEffect">
                                  <p:stCondLst>
                                    <p:cond delay="0"/>
                                  </p:stCondLst>
                                  <p:childTnLst>
                                    <p:animMotion origin="layout" path="M -0.00039 0.0662 L -1.66667E-6 0.12269 " pathEditMode="relative" rAng="0" ptsTypes="AA">
                                      <p:cBhvr>
                                        <p:cTn id="44" dur="2000" fill="hold"/>
                                        <p:tgtEl>
                                          <p:spTgt spid="37"/>
                                        </p:tgtEl>
                                        <p:attrNameLst>
                                          <p:attrName>ppt_x</p:attrName>
                                          <p:attrName>ppt_y</p:attrName>
                                        </p:attrNameLst>
                                      </p:cBhvr>
                                      <p:rCtr x="-39" y="294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2" grpId="0" animBg="1"/>
      <p:bldP spid="2" grpId="1" animBg="1"/>
      <p:bldP spid="2" grpId="2" animBg="1"/>
      <p:bldP spid="37" grpId="0" animBg="1"/>
      <p:bldP spid="37" grpId="1" animBg="1"/>
      <p:bldP spid="37" grpId="2" animBg="1"/>
      <p:bldP spid="20" grpId="0" animBg="1"/>
      <p:bldP spid="20" grpId="1" animBg="1"/>
      <p:bldP spid="39" grpId="0" animBg="1"/>
      <p:bldP spid="39" grpId="1"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sp>
        <p:nvSpPr>
          <p:cNvPr id="33" name="TextBox 32">
            <a:extLst>
              <a:ext uri="{FF2B5EF4-FFF2-40B4-BE49-F238E27FC236}">
                <a16:creationId xmlns:a16="http://schemas.microsoft.com/office/drawing/2014/main" id="{D905230C-197B-DE4E-8C45-2348C82592A8}"/>
              </a:ext>
            </a:extLst>
          </p:cNvPr>
          <p:cNvSpPr txBox="1"/>
          <p:nvPr/>
        </p:nvSpPr>
        <p:spPr>
          <a:xfrm>
            <a:off x="6579225" y="3795347"/>
            <a:ext cx="264817" cy="369332"/>
          </a:xfrm>
          <a:prstGeom prst="rect">
            <a:avLst/>
          </a:prstGeom>
          <a:noFill/>
        </p:spPr>
        <p:txBody>
          <a:bodyPr wrap="none" rtlCol="0">
            <a:spAutoFit/>
          </a:bodyPr>
          <a:lstStyle/>
          <a:p>
            <a:pPr algn="r"/>
            <a:r>
              <a:rPr lang="en-US" dirty="0"/>
              <a:t>r</a:t>
            </a:r>
          </a:p>
        </p:txBody>
      </p:sp>
      <p:sp>
        <p:nvSpPr>
          <p:cNvPr id="34" name="TextBox 33">
            <a:extLst>
              <a:ext uri="{FF2B5EF4-FFF2-40B4-BE49-F238E27FC236}">
                <a16:creationId xmlns:a16="http://schemas.microsoft.com/office/drawing/2014/main" id="{95CFEA18-2211-EA43-9664-11A62F6CCD4A}"/>
              </a:ext>
            </a:extLst>
          </p:cNvPr>
          <p:cNvSpPr txBox="1"/>
          <p:nvPr/>
        </p:nvSpPr>
        <p:spPr>
          <a:xfrm>
            <a:off x="6569607" y="4218777"/>
            <a:ext cx="274435" cy="369332"/>
          </a:xfrm>
          <a:prstGeom prst="rect">
            <a:avLst/>
          </a:prstGeom>
          <a:noFill/>
        </p:spPr>
        <p:txBody>
          <a:bodyPr wrap="none" rtlCol="0">
            <a:spAutoFit/>
          </a:bodyPr>
          <a:lstStyle/>
          <a:p>
            <a:pPr algn="r"/>
            <a:r>
              <a:rPr lang="en-US" dirty="0"/>
              <a:t>s</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
        <p:nvSpPr>
          <p:cNvPr id="2" name="Rounded Rectangle 1">
            <a:extLst>
              <a:ext uri="{FF2B5EF4-FFF2-40B4-BE49-F238E27FC236}">
                <a16:creationId xmlns:a16="http://schemas.microsoft.com/office/drawing/2014/main" id="{0B97ECDA-722A-3A42-9B07-BE9C80E39AC0}"/>
              </a:ext>
            </a:extLst>
          </p:cNvPr>
          <p:cNvSpPr/>
          <p:nvPr/>
        </p:nvSpPr>
        <p:spPr>
          <a:xfrm>
            <a:off x="1585732" y="2588572"/>
            <a:ext cx="2452868"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EA5F5475-57FE-934D-8897-055A8A9445F7}"/>
              </a:ext>
            </a:extLst>
          </p:cNvPr>
          <p:cNvSpPr/>
          <p:nvPr/>
        </p:nvSpPr>
        <p:spPr>
          <a:xfrm>
            <a:off x="1525143" y="5272054"/>
            <a:ext cx="3833869"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19013C2-E39A-AF48-A38C-204AAE71B17F}"/>
              </a:ext>
            </a:extLst>
          </p:cNvPr>
          <p:cNvSpPr/>
          <p:nvPr/>
        </p:nvSpPr>
        <p:spPr>
          <a:xfrm>
            <a:off x="7591589" y="3790877"/>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123</a:t>
            </a:r>
          </a:p>
        </p:txBody>
      </p:sp>
      <p:sp>
        <p:nvSpPr>
          <p:cNvPr id="39" name="Rectangle 38">
            <a:extLst>
              <a:ext uri="{FF2B5EF4-FFF2-40B4-BE49-F238E27FC236}">
                <a16:creationId xmlns:a16="http://schemas.microsoft.com/office/drawing/2014/main" id="{874845C2-723D-4743-B846-E61CC2A302E3}"/>
              </a:ext>
            </a:extLst>
          </p:cNvPr>
          <p:cNvSpPr/>
          <p:nvPr/>
        </p:nvSpPr>
        <p:spPr>
          <a:xfrm>
            <a:off x="7581269" y="4196750"/>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456</a:t>
            </a:r>
          </a:p>
        </p:txBody>
      </p:sp>
      <p:sp>
        <p:nvSpPr>
          <p:cNvPr id="40" name="Rectangle 39">
            <a:extLst>
              <a:ext uri="{FF2B5EF4-FFF2-40B4-BE49-F238E27FC236}">
                <a16:creationId xmlns:a16="http://schemas.microsoft.com/office/drawing/2014/main" id="{ABB6D724-E9E8-B64F-92C4-735F28EA92C3}"/>
              </a:ext>
            </a:extLst>
          </p:cNvPr>
          <p:cNvSpPr/>
          <p:nvPr/>
        </p:nvSpPr>
        <p:spPr>
          <a:xfrm>
            <a:off x="10277319" y="2629753"/>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47" name="Rectangle 46">
            <a:extLst>
              <a:ext uri="{FF2B5EF4-FFF2-40B4-BE49-F238E27FC236}">
                <a16:creationId xmlns:a16="http://schemas.microsoft.com/office/drawing/2014/main" id="{8B094AE1-A24E-CB4D-A459-BBC624A7DF27}"/>
              </a:ext>
            </a:extLst>
          </p:cNvPr>
          <p:cNvSpPr/>
          <p:nvPr/>
        </p:nvSpPr>
        <p:spPr>
          <a:xfrm>
            <a:off x="10277319" y="4284842"/>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Tree>
    <p:extLst>
      <p:ext uri="{BB962C8B-B14F-4D97-AF65-F5344CB8AC3E}">
        <p14:creationId xmlns:p14="http://schemas.microsoft.com/office/powerpoint/2010/main" val="2392210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2000"/>
                                        <p:tgtEl>
                                          <p:spTgt spid="40"/>
                                        </p:tgtEl>
                                      </p:cBhvr>
                                    </p:animEffect>
                                  </p:childTnLst>
                                </p:cTn>
                              </p:par>
                              <p:par>
                                <p:cTn id="8" presetID="42" presetClass="path" presetSubtype="0" accel="50000" decel="50000" fill="hold" grpId="1" nodeType="withEffect">
                                  <p:stCondLst>
                                    <p:cond delay="0"/>
                                  </p:stCondLst>
                                  <p:childTnLst>
                                    <p:animMotion origin="layout" path="M -0.1905 0.22616 L -1.04167E-6 -1.85185E-6 " pathEditMode="relative" rAng="0" ptsTypes="AA">
                                      <p:cBhvr>
                                        <p:cTn id="9" dur="2000" fill="hold"/>
                                        <p:tgtEl>
                                          <p:spTgt spid="40"/>
                                        </p:tgtEl>
                                        <p:attrNameLst>
                                          <p:attrName>ppt_x</p:attrName>
                                          <p:attrName>ppt_y</p:attrName>
                                        </p:attrNameLst>
                                      </p:cBhvr>
                                      <p:rCtr x="9583" y="-11250"/>
                                    </p:animMotion>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grpId="1" nodeType="clickEffect">
                                  <p:stCondLst>
                                    <p:cond delay="0"/>
                                  </p:stCondLst>
                                  <p:childTnLst>
                                    <p:animMotion origin="layout" path="M 1.04167E-6 3.33333E-6 L -0.00182 0.0493 " pathEditMode="relative" rAng="0" ptsTypes="AA">
                                      <p:cBhvr>
                                        <p:cTn id="13" dur="2000" fill="hold"/>
                                        <p:tgtEl>
                                          <p:spTgt spid="2"/>
                                        </p:tgtEl>
                                        <p:attrNameLst>
                                          <p:attrName>ppt_x</p:attrName>
                                          <p:attrName>ppt_y</p:attrName>
                                        </p:attrNameLst>
                                      </p:cBhvr>
                                      <p:rCtr x="-91" y="2454"/>
                                    </p:animMotion>
                                  </p:childTnLst>
                                </p:cTn>
                              </p:par>
                              <p:par>
                                <p:cTn id="14" presetID="42" presetClass="path" presetSubtype="0" accel="50000" decel="50000" fill="hold" grpId="1" nodeType="withEffect">
                                  <p:stCondLst>
                                    <p:cond delay="0"/>
                                  </p:stCondLst>
                                  <p:childTnLst>
                                    <p:animMotion origin="layout" path="M -1.66667E-6 -3.7037E-7 L -0.00039 0.0662 " pathEditMode="relative" rAng="0" ptsTypes="AA">
                                      <p:cBhvr>
                                        <p:cTn id="15" dur="2000" fill="hold"/>
                                        <p:tgtEl>
                                          <p:spTgt spid="37"/>
                                        </p:tgtEl>
                                        <p:attrNameLst>
                                          <p:attrName>ppt_x</p:attrName>
                                          <p:attrName>ppt_y</p:attrName>
                                        </p:attrNameLst>
                                      </p:cBhvr>
                                      <p:rCtr x="-26" y="3310"/>
                                    </p:animMotion>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47"/>
                                        </p:tgtEl>
                                        <p:attrNameLst>
                                          <p:attrName>style.visibility</p:attrName>
                                        </p:attrNameLst>
                                      </p:cBhvr>
                                      <p:to>
                                        <p:strVal val="visible"/>
                                      </p:to>
                                    </p:set>
                                    <p:animEffect transition="in" filter="dissolve">
                                      <p:cBhvr>
                                        <p:cTn id="20" dur="2000"/>
                                        <p:tgtEl>
                                          <p:spTgt spid="47"/>
                                        </p:tgtEl>
                                      </p:cBhvr>
                                    </p:animEffect>
                                  </p:childTnLst>
                                </p:cTn>
                              </p:par>
                              <p:par>
                                <p:cTn id="21" presetID="42" presetClass="path" presetSubtype="0" accel="50000" decel="50000" fill="hold" grpId="1" nodeType="withEffect">
                                  <p:stCondLst>
                                    <p:cond delay="0"/>
                                  </p:stCondLst>
                                  <p:childTnLst>
                                    <p:animMotion origin="layout" path="M -0.19089 -0.07107 L 8.33333E-7 3.33333E-6 " pathEditMode="relative" rAng="0" ptsTypes="AA">
                                      <p:cBhvr>
                                        <p:cTn id="22" dur="2000" fill="hold"/>
                                        <p:tgtEl>
                                          <p:spTgt spid="47"/>
                                        </p:tgtEl>
                                        <p:attrNameLst>
                                          <p:attrName>ppt_x</p:attrName>
                                          <p:attrName>ppt_y</p:attrName>
                                        </p:attrNameLst>
                                      </p:cBhvr>
                                      <p:rCtr x="9544" y="354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37" grpId="1" animBg="1"/>
      <p:bldP spid="40" grpId="0" animBg="1"/>
      <p:bldP spid="40" grpId="1" animBg="1"/>
      <p:bldP spid="47" grpId="0" animBg="1"/>
      <p:bldP spid="47" grpId="1"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practice with</a:t>
            </a:r>
            <a:br>
              <a:rPr lang="en-US" dirty="0"/>
            </a:br>
            <a:r>
              <a:rPr lang="en-US" dirty="0"/>
              <a:t>addressing modes</a:t>
            </a:r>
          </a:p>
        </p:txBody>
      </p:sp>
      <p:graphicFrame>
        <p:nvGraphicFramePr>
          <p:cNvPr id="9" name="Table 9">
            <a:extLst>
              <a:ext uri="{FF2B5EF4-FFF2-40B4-BE49-F238E27FC236}">
                <a16:creationId xmlns:a16="http://schemas.microsoft.com/office/drawing/2014/main" id="{074E1D94-A530-4147-9860-5910D57B0E3C}"/>
              </a:ext>
            </a:extLst>
          </p:cNvPr>
          <p:cNvGraphicFramePr>
            <a:graphicFrameLocks noGrp="1"/>
          </p:cNvGraphicFramePr>
          <p:nvPr>
            <p:ph sz="half" idx="1"/>
            <p:extLst>
              <p:ext uri="{D42A27DB-BD31-4B8C-83A1-F6EECF244321}">
                <p14:modId xmlns:p14="http://schemas.microsoft.com/office/powerpoint/2010/main" val="1556150432"/>
              </p:ext>
            </p:extLst>
          </p:nvPr>
        </p:nvGraphicFramePr>
        <p:xfrm>
          <a:off x="838200" y="1825625"/>
          <a:ext cx="5181595" cy="2225040"/>
        </p:xfrm>
        <a:graphic>
          <a:graphicData uri="http://schemas.openxmlformats.org/drawingml/2006/table">
            <a:tbl>
              <a:tblPr firstRow="1" bandRow="1">
                <a:tableStyleId>{5C22544A-7EE6-4342-B048-85BDC9FD1C3A}</a:tableStyleId>
              </a:tblPr>
              <a:tblGrid>
                <a:gridCol w="1036319">
                  <a:extLst>
                    <a:ext uri="{9D8B030D-6E8A-4147-A177-3AD203B41FA5}">
                      <a16:colId xmlns:a16="http://schemas.microsoft.com/office/drawing/2014/main" val="3824364745"/>
                    </a:ext>
                  </a:extLst>
                </a:gridCol>
                <a:gridCol w="1036319">
                  <a:extLst>
                    <a:ext uri="{9D8B030D-6E8A-4147-A177-3AD203B41FA5}">
                      <a16:colId xmlns:a16="http://schemas.microsoft.com/office/drawing/2014/main" val="3960998385"/>
                    </a:ext>
                  </a:extLst>
                </a:gridCol>
                <a:gridCol w="1036319">
                  <a:extLst>
                    <a:ext uri="{9D8B030D-6E8A-4147-A177-3AD203B41FA5}">
                      <a16:colId xmlns:a16="http://schemas.microsoft.com/office/drawing/2014/main" val="4265460345"/>
                    </a:ext>
                  </a:extLst>
                </a:gridCol>
                <a:gridCol w="1036319">
                  <a:extLst>
                    <a:ext uri="{9D8B030D-6E8A-4147-A177-3AD203B41FA5}">
                      <a16:colId xmlns:a16="http://schemas.microsoft.com/office/drawing/2014/main" val="432183787"/>
                    </a:ext>
                  </a:extLst>
                </a:gridCol>
                <a:gridCol w="1036319">
                  <a:extLst>
                    <a:ext uri="{9D8B030D-6E8A-4147-A177-3AD203B41FA5}">
                      <a16:colId xmlns:a16="http://schemas.microsoft.com/office/drawing/2014/main" val="514048157"/>
                    </a:ext>
                  </a:extLst>
                </a:gridCol>
              </a:tblGrid>
              <a:tr h="370840">
                <a:tc>
                  <a:txBody>
                    <a:bodyPr/>
                    <a:lstStyle/>
                    <a:p>
                      <a:pPr algn="ctr"/>
                      <a:r>
                        <a:rPr lang="en-US" dirty="0"/>
                        <a:t>Register</a:t>
                      </a:r>
                    </a:p>
                  </a:txBody>
                  <a:tcPr/>
                </a:tc>
                <a:tc>
                  <a:txBody>
                    <a:bodyPr/>
                    <a:lstStyle/>
                    <a:p>
                      <a:pPr algn="ctr"/>
                      <a:r>
                        <a:rPr lang="en-US" dirty="0"/>
                        <a:t>Content</a:t>
                      </a:r>
                    </a:p>
                  </a:txBody>
                  <a:tcPr/>
                </a:tc>
                <a:tc>
                  <a:txBody>
                    <a:bodyPr/>
                    <a:lstStyle/>
                    <a:p>
                      <a:pPr algn="ctr"/>
                      <a:endParaRPr lang="en-US" dirty="0"/>
                    </a:p>
                  </a:txBody>
                  <a:tcPr/>
                </a:tc>
                <a:tc>
                  <a:txBody>
                    <a:bodyPr/>
                    <a:lstStyle/>
                    <a:p>
                      <a:pPr algn="ctr"/>
                      <a:r>
                        <a:rPr lang="en-US" dirty="0"/>
                        <a:t>Address</a:t>
                      </a:r>
                    </a:p>
                  </a:txBody>
                  <a:tcPr/>
                </a:tc>
                <a:tc>
                  <a:txBody>
                    <a:bodyPr/>
                    <a:lstStyle/>
                    <a:p>
                      <a:pPr algn="ctr"/>
                      <a:r>
                        <a:rPr lang="en-US" dirty="0"/>
                        <a:t>Content</a:t>
                      </a:r>
                    </a:p>
                  </a:txBody>
                  <a:tcPr/>
                </a:tc>
                <a:extLst>
                  <a:ext uri="{0D108BD9-81ED-4DB2-BD59-A6C34878D82A}">
                    <a16:rowId xmlns:a16="http://schemas.microsoft.com/office/drawing/2014/main" val="569288109"/>
                  </a:ext>
                </a:extLst>
              </a:tr>
              <a:tr h="370840">
                <a:tc>
                  <a:txBody>
                    <a:bodyPr/>
                    <a:lstStyle/>
                    <a:p>
                      <a:pPr algn="r"/>
                      <a:r>
                        <a:rPr lang="en-US" dirty="0"/>
                        <a:t>%r10</a:t>
                      </a:r>
                    </a:p>
                  </a:txBody>
                  <a:tcPr/>
                </a:tc>
                <a:tc>
                  <a:txBody>
                    <a:bodyPr/>
                    <a:lstStyle/>
                    <a:p>
                      <a:pPr algn="r"/>
                      <a:r>
                        <a:rPr lang="en-US" dirty="0"/>
                        <a:t>0x200</a:t>
                      </a:r>
                    </a:p>
                  </a:txBody>
                  <a:tcPr/>
                </a:tc>
                <a:tc>
                  <a:txBody>
                    <a:bodyPr/>
                    <a:lstStyle/>
                    <a:p>
                      <a:pPr algn="r"/>
                      <a:endParaRPr lang="en-US" dirty="0"/>
                    </a:p>
                  </a:txBody>
                  <a:tcPr/>
                </a:tc>
                <a:tc>
                  <a:txBody>
                    <a:bodyPr/>
                    <a:lstStyle/>
                    <a:p>
                      <a:pPr algn="r"/>
                      <a:r>
                        <a:rPr lang="en-US" dirty="0"/>
                        <a:t>0x220</a:t>
                      </a:r>
                    </a:p>
                  </a:txBody>
                  <a:tcPr/>
                </a:tc>
                <a:tc>
                  <a:txBody>
                    <a:bodyPr/>
                    <a:lstStyle/>
                    <a:p>
                      <a:pPr algn="r"/>
                      <a:r>
                        <a:rPr lang="en-US" dirty="0"/>
                        <a:t>0xABCD</a:t>
                      </a:r>
                    </a:p>
                  </a:txBody>
                  <a:tcPr/>
                </a:tc>
                <a:extLst>
                  <a:ext uri="{0D108BD9-81ED-4DB2-BD59-A6C34878D82A}">
                    <a16:rowId xmlns:a16="http://schemas.microsoft.com/office/drawing/2014/main" val="3727794563"/>
                  </a:ext>
                </a:extLst>
              </a:tr>
              <a:tr h="370840">
                <a:tc>
                  <a:txBody>
                    <a:bodyPr/>
                    <a:lstStyle/>
                    <a:p>
                      <a:pPr algn="r"/>
                      <a:r>
                        <a:rPr lang="en-US" dirty="0"/>
                        <a:t>%r11</a:t>
                      </a:r>
                    </a:p>
                  </a:txBody>
                  <a:tcPr/>
                </a:tc>
                <a:tc>
                  <a:txBody>
                    <a:bodyPr/>
                    <a:lstStyle/>
                    <a:p>
                      <a:pPr algn="r"/>
                      <a:r>
                        <a:rPr lang="en-US" dirty="0"/>
                        <a:t>0x1</a:t>
                      </a:r>
                    </a:p>
                  </a:txBody>
                  <a:tcPr/>
                </a:tc>
                <a:tc>
                  <a:txBody>
                    <a:bodyPr/>
                    <a:lstStyle/>
                    <a:p>
                      <a:pPr algn="r"/>
                      <a:endParaRPr lang="en-US" dirty="0"/>
                    </a:p>
                  </a:txBody>
                  <a:tcPr/>
                </a:tc>
                <a:tc>
                  <a:txBody>
                    <a:bodyPr/>
                    <a:lstStyle/>
                    <a:p>
                      <a:pPr algn="r"/>
                      <a:r>
                        <a:rPr lang="en-US" dirty="0"/>
                        <a:t>0x218</a:t>
                      </a:r>
                    </a:p>
                  </a:txBody>
                  <a:tcPr/>
                </a:tc>
                <a:tc>
                  <a:txBody>
                    <a:bodyPr/>
                    <a:lstStyle/>
                    <a:p>
                      <a:pPr algn="r"/>
                      <a:r>
                        <a:rPr lang="en-US" dirty="0"/>
                        <a:t>0x0</a:t>
                      </a:r>
                    </a:p>
                  </a:txBody>
                  <a:tcPr/>
                </a:tc>
                <a:extLst>
                  <a:ext uri="{0D108BD9-81ED-4DB2-BD59-A6C34878D82A}">
                    <a16:rowId xmlns:a16="http://schemas.microsoft.com/office/drawing/2014/main" val="3364327473"/>
                  </a:ext>
                </a:extLst>
              </a:tr>
              <a:tr h="370840">
                <a:tc>
                  <a:txBody>
                    <a:bodyPr/>
                    <a:lstStyle/>
                    <a:p>
                      <a:pPr algn="r"/>
                      <a:r>
                        <a:rPr lang="en-US" dirty="0"/>
                        <a:t>%r12</a:t>
                      </a:r>
                    </a:p>
                  </a:txBody>
                  <a:tcPr/>
                </a:tc>
                <a:tc>
                  <a:txBody>
                    <a:bodyPr/>
                    <a:lstStyle/>
                    <a:p>
                      <a:pPr algn="r"/>
                      <a:r>
                        <a:rPr lang="en-US" dirty="0"/>
                        <a:t>0x5</a:t>
                      </a:r>
                    </a:p>
                  </a:txBody>
                  <a:tcPr/>
                </a:tc>
                <a:tc>
                  <a:txBody>
                    <a:bodyPr/>
                    <a:lstStyle/>
                    <a:p>
                      <a:pPr algn="r"/>
                      <a:endParaRPr lang="en-US" dirty="0"/>
                    </a:p>
                  </a:txBody>
                  <a:tcPr/>
                </a:tc>
                <a:tc>
                  <a:txBody>
                    <a:bodyPr/>
                    <a:lstStyle/>
                    <a:p>
                      <a:pPr algn="r"/>
                      <a:r>
                        <a:rPr lang="en-US" dirty="0"/>
                        <a:t>0x210</a:t>
                      </a:r>
                    </a:p>
                  </a:txBody>
                  <a:tcPr/>
                </a:tc>
                <a:tc>
                  <a:txBody>
                    <a:bodyPr/>
                    <a:lstStyle/>
                    <a:p>
                      <a:pPr algn="r"/>
                      <a:r>
                        <a:rPr lang="en-US" dirty="0"/>
                        <a:t>0x23</a:t>
                      </a:r>
                    </a:p>
                  </a:txBody>
                  <a:tcPr/>
                </a:tc>
                <a:extLst>
                  <a:ext uri="{0D108BD9-81ED-4DB2-BD59-A6C34878D82A}">
                    <a16:rowId xmlns:a16="http://schemas.microsoft.com/office/drawing/2014/main" val="3853834983"/>
                  </a:ext>
                </a:extLst>
              </a:tr>
              <a:tr h="370840">
                <a:tc>
                  <a:txBody>
                    <a:bodyPr/>
                    <a:lstStyle/>
                    <a:p>
                      <a:pPr algn="r"/>
                      <a:r>
                        <a:rPr lang="en-US" dirty="0"/>
                        <a:t>%r13</a:t>
                      </a:r>
                    </a:p>
                  </a:txBody>
                  <a:tcPr/>
                </a:tc>
                <a:tc>
                  <a:txBody>
                    <a:bodyPr/>
                    <a:lstStyle/>
                    <a:p>
                      <a:pPr algn="r"/>
                      <a:r>
                        <a:rPr lang="en-US" dirty="0"/>
                        <a:t>0x4</a:t>
                      </a:r>
                    </a:p>
                  </a:txBody>
                  <a:tcPr/>
                </a:tc>
                <a:tc>
                  <a:txBody>
                    <a:bodyPr/>
                    <a:lstStyle/>
                    <a:p>
                      <a:pPr algn="r"/>
                      <a:endParaRPr lang="en-US"/>
                    </a:p>
                  </a:txBody>
                  <a:tcPr/>
                </a:tc>
                <a:tc>
                  <a:txBody>
                    <a:bodyPr/>
                    <a:lstStyle/>
                    <a:p>
                      <a:pPr algn="r"/>
                      <a:r>
                        <a:rPr lang="en-US" dirty="0"/>
                        <a:t>0x208</a:t>
                      </a:r>
                    </a:p>
                  </a:txBody>
                  <a:tcPr/>
                </a:tc>
                <a:tc>
                  <a:txBody>
                    <a:bodyPr/>
                    <a:lstStyle/>
                    <a:p>
                      <a:pPr algn="r"/>
                      <a:r>
                        <a:rPr lang="en-US" dirty="0"/>
                        <a:t>0xC7</a:t>
                      </a:r>
                    </a:p>
                  </a:txBody>
                  <a:tcPr/>
                </a:tc>
                <a:extLst>
                  <a:ext uri="{0D108BD9-81ED-4DB2-BD59-A6C34878D82A}">
                    <a16:rowId xmlns:a16="http://schemas.microsoft.com/office/drawing/2014/main" val="541942956"/>
                  </a:ext>
                </a:extLst>
              </a:tr>
              <a:tr h="370840">
                <a:tc>
                  <a:txBody>
                    <a:bodyPr/>
                    <a:lstStyle/>
                    <a:p>
                      <a:pPr algn="r"/>
                      <a:endParaRPr lang="en-US" dirty="0"/>
                    </a:p>
                  </a:txBody>
                  <a:tcPr/>
                </a:tc>
                <a:tc>
                  <a:txBody>
                    <a:bodyPr/>
                    <a:lstStyle/>
                    <a:p>
                      <a:pPr algn="r"/>
                      <a:endParaRPr lang="en-US" dirty="0"/>
                    </a:p>
                  </a:txBody>
                  <a:tcPr/>
                </a:tc>
                <a:tc>
                  <a:txBody>
                    <a:bodyPr/>
                    <a:lstStyle/>
                    <a:p>
                      <a:pPr algn="r"/>
                      <a:endParaRPr lang="en-US"/>
                    </a:p>
                  </a:txBody>
                  <a:tcPr/>
                </a:tc>
                <a:tc>
                  <a:txBody>
                    <a:bodyPr/>
                    <a:lstStyle/>
                    <a:p>
                      <a:pPr algn="r"/>
                      <a:r>
                        <a:rPr lang="en-US" dirty="0"/>
                        <a:t>0x200</a:t>
                      </a:r>
                    </a:p>
                  </a:txBody>
                  <a:tcPr/>
                </a:tc>
                <a:tc>
                  <a:txBody>
                    <a:bodyPr/>
                    <a:lstStyle/>
                    <a:p>
                      <a:pPr algn="r"/>
                      <a:r>
                        <a:rPr lang="en-US" dirty="0"/>
                        <a:t>0xFFFF</a:t>
                      </a:r>
                    </a:p>
                  </a:txBody>
                  <a:tcPr/>
                </a:tc>
                <a:extLst>
                  <a:ext uri="{0D108BD9-81ED-4DB2-BD59-A6C34878D82A}">
                    <a16:rowId xmlns:a16="http://schemas.microsoft.com/office/drawing/2014/main" val="3763716009"/>
                  </a:ext>
                </a:extLst>
              </a:tr>
            </a:tbl>
          </a:graphicData>
        </a:graphic>
      </p:graphicFrame>
      <p:sp>
        <p:nvSpPr>
          <p:cNvPr id="8" name="Content Placeholder 7">
            <a:extLst>
              <a:ext uri="{FF2B5EF4-FFF2-40B4-BE49-F238E27FC236}">
                <a16:creationId xmlns:a16="http://schemas.microsoft.com/office/drawing/2014/main" id="{FC8E0735-7C20-A94C-891F-8DD55B9E68D9}"/>
              </a:ext>
            </a:extLst>
          </p:cNvPr>
          <p:cNvSpPr>
            <a:spLocks noGrp="1"/>
          </p:cNvSpPr>
          <p:nvPr>
            <p:ph sz="half" idx="2"/>
          </p:nvPr>
        </p:nvSpPr>
        <p:spPr>
          <a:xfrm>
            <a:off x="6319776" y="1825624"/>
            <a:ext cx="5034023" cy="4530725"/>
          </a:xfrm>
        </p:spPr>
        <p:txBody>
          <a:bodyPr>
            <a:normAutofit/>
          </a:bodyPr>
          <a:lstStyle/>
          <a:p>
            <a:pPr marL="0" indent="0">
              <a:buNone/>
              <a:tabLst>
                <a:tab pos="2447925" algn="l"/>
              </a:tabLst>
            </a:pPr>
            <a:r>
              <a:rPr lang="en-US" sz="2000" b="1" dirty="0"/>
              <a:t>OPERAND	DEREFERENCED VALUE</a:t>
            </a:r>
            <a:endParaRPr lang="en-US" sz="2000" dirty="0"/>
          </a:p>
          <a:p>
            <a:pPr marL="0" indent="0">
              <a:buNone/>
              <a:tabLst>
                <a:tab pos="2447925" algn="l"/>
              </a:tabLst>
            </a:pPr>
            <a:r>
              <a:rPr lang="en-US" sz="2000" dirty="0"/>
              <a:t>%r10	_____</a:t>
            </a:r>
          </a:p>
          <a:p>
            <a:pPr marL="0" indent="0">
              <a:buNone/>
              <a:tabLst>
                <a:tab pos="2447925" algn="l"/>
              </a:tabLst>
            </a:pPr>
            <a:r>
              <a:rPr lang="en-US" sz="2000" dirty="0"/>
              <a:t>$0x210	_____</a:t>
            </a:r>
          </a:p>
          <a:p>
            <a:pPr marL="0" indent="0">
              <a:buNone/>
              <a:tabLst>
                <a:tab pos="2447925" algn="l"/>
              </a:tabLst>
            </a:pPr>
            <a:r>
              <a:rPr lang="en-US" sz="2000" dirty="0"/>
              <a:t>(%r10)	_____</a:t>
            </a:r>
          </a:p>
          <a:p>
            <a:pPr marL="0" indent="0">
              <a:buNone/>
              <a:tabLst>
                <a:tab pos="2447925" algn="l"/>
              </a:tabLst>
            </a:pPr>
            <a:r>
              <a:rPr lang="en-US" sz="2000" dirty="0"/>
              <a:t>8(%r10)	_____</a:t>
            </a:r>
          </a:p>
          <a:p>
            <a:pPr marL="0" indent="0">
              <a:buNone/>
              <a:tabLst>
                <a:tab pos="2447925" algn="l"/>
              </a:tabLst>
            </a:pPr>
            <a:r>
              <a:rPr lang="en-US" sz="2000" dirty="0"/>
              <a:t>(%r10, %13, 4)	_____</a:t>
            </a:r>
          </a:p>
          <a:p>
            <a:pPr marL="0" indent="0">
              <a:buNone/>
              <a:tabLst>
                <a:tab pos="2447925" algn="l"/>
              </a:tabLst>
            </a:pPr>
            <a:r>
              <a:rPr lang="en-US" sz="2000" dirty="0"/>
              <a:t>0xB(%r10, %r12)	_____</a:t>
            </a:r>
          </a:p>
          <a:p>
            <a:pPr marL="0" indent="0">
              <a:buNone/>
              <a:tabLst>
                <a:tab pos="2447925" algn="l"/>
              </a:tabLst>
            </a:pPr>
            <a:r>
              <a:rPr lang="en-US" sz="2000" dirty="0"/>
              <a:t>16(%r10, %r11, 8)	_____</a:t>
            </a:r>
          </a:p>
          <a:p>
            <a:pPr marL="0" indent="0">
              <a:buNone/>
              <a:tabLst>
                <a:tab pos="2447925" algn="l"/>
              </a:tabLst>
            </a:pPr>
            <a:r>
              <a:rPr lang="en-US" sz="2000" dirty="0"/>
              <a:t>-8(%r10, %r13, 4)	_____</a:t>
            </a:r>
          </a:p>
          <a:p>
            <a:pPr marL="0" indent="0">
              <a:buNone/>
              <a:tabLst>
                <a:tab pos="2447925" algn="l"/>
              </a:tabLst>
            </a:pPr>
            <a:r>
              <a:rPr lang="en-US" sz="2000" dirty="0"/>
              <a:t>0x20E(,%r12,2)	_____</a:t>
            </a:r>
          </a:p>
          <a:p>
            <a:pPr marL="0" indent="0">
              <a:buNone/>
              <a:tabLst>
                <a:tab pos="2447925" algn="l"/>
              </a:tabLst>
            </a:pPr>
            <a:r>
              <a:rPr lang="en-US" sz="2000" dirty="0"/>
              <a:t>507(%r11, %r13)	_____</a:t>
            </a:r>
          </a:p>
          <a:p>
            <a:pPr marL="0" indent="0">
              <a:buNone/>
              <a:tabLst>
                <a:tab pos="2447925" algn="l"/>
              </a:tabLst>
            </a:pPr>
            <a:endParaRPr lang="en-US" sz="2000" dirty="0"/>
          </a:p>
          <a:p>
            <a:pPr marL="0" indent="0">
              <a:buNone/>
              <a:tabLst>
                <a:tab pos="2447925" algn="l"/>
              </a:tabLst>
            </a:pPr>
            <a:endParaRPr lang="en-US" sz="2000" dirty="0"/>
          </a:p>
          <a:p>
            <a:pPr marL="0" indent="0">
              <a:buNone/>
              <a:tabLst>
                <a:tab pos="2447925" algn="l"/>
              </a:tabLst>
            </a:pPr>
            <a:endParaRPr lang="en-US" sz="2000" dirty="0"/>
          </a:p>
          <a:p>
            <a:pPr marL="0" indent="0">
              <a:buNone/>
              <a:tabLst>
                <a:tab pos="2733675" algn="l"/>
              </a:tabLst>
            </a:pPr>
            <a:endParaRPr lang="en-US" sz="2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C6FC1D73-A53E-C642-9E91-8C11E1664786}"/>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91342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dissolv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dissolve">
                                      <p:cBhvr>
                                        <p:cTn id="57"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Load Effective Address</a:t>
            </a:r>
            <a:br>
              <a:rPr lang="en-US" dirty="0"/>
            </a:br>
            <a:r>
              <a:rPr lang="en-US" dirty="0"/>
              <a:t>Instruction</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dirty="0" err="1">
                <a:latin typeface="Lucida Console" panose="020B0609040504020204" pitchFamily="49" charset="0"/>
              </a:rPr>
              <a:t>leaq</a:t>
            </a:r>
            <a:r>
              <a:rPr lang="en-US" b="1" dirty="0">
                <a:latin typeface="Lucida Console" panose="020B0609040504020204" pitchFamily="49" charset="0"/>
              </a:rPr>
              <a:t> </a:t>
            </a:r>
            <a:r>
              <a:rPr lang="en-US" b="1" i="1" dirty="0">
                <a:latin typeface="Lucida Console" panose="020B0609040504020204" pitchFamily="49" charset="0"/>
              </a:rPr>
              <a:t>source</a:t>
            </a:r>
            <a:r>
              <a:rPr lang="en-US" b="1" dirty="0">
                <a:latin typeface="Lucida Console" panose="020B0609040504020204" pitchFamily="49" charset="0"/>
              </a:rPr>
              <a:t>, </a:t>
            </a:r>
            <a:r>
              <a:rPr lang="en-US" b="1" i="1" dirty="0">
                <a:latin typeface="Lucida Console" panose="020B0609040504020204" pitchFamily="49" charset="0"/>
              </a:rPr>
              <a:t>destination</a:t>
            </a:r>
            <a:endParaRPr lang="en-US" dirty="0"/>
          </a:p>
          <a:p>
            <a:r>
              <a:rPr lang="en-US" dirty="0"/>
              <a:t>Generates a pointer – does not dereference it</a:t>
            </a:r>
          </a:p>
          <a:p>
            <a:pPr lvl="1"/>
            <a:r>
              <a:rPr lang="en-US" i="1" dirty="0"/>
              <a:t>D</a:t>
            </a:r>
            <a:r>
              <a:rPr lang="en-US" dirty="0"/>
              <a:t>(R</a:t>
            </a:r>
            <a:r>
              <a:rPr lang="en-US" i="1" baseline="-25000" dirty="0"/>
              <a:t>b</a:t>
            </a:r>
            <a:r>
              <a:rPr lang="en-US" dirty="0"/>
              <a:t>, R</a:t>
            </a:r>
            <a:r>
              <a:rPr lang="en-US" i="1" baseline="-25000" dirty="0"/>
              <a:t>i</a:t>
            </a:r>
            <a:r>
              <a:rPr lang="en-US" dirty="0"/>
              <a:t>, </a:t>
            </a:r>
            <a:r>
              <a:rPr lang="en-US" i="1" dirty="0"/>
              <a:t>S</a:t>
            </a:r>
            <a:r>
              <a:rPr lang="en-US" dirty="0"/>
              <a:t>)	Reg[R</a:t>
            </a:r>
            <a:r>
              <a:rPr lang="en-US" i="1" baseline="-25000" dirty="0"/>
              <a:t>b</a:t>
            </a:r>
            <a:r>
              <a:rPr lang="en-US" dirty="0"/>
              <a:t>] + </a:t>
            </a:r>
            <a:r>
              <a:rPr lang="en-US" i="1" dirty="0"/>
              <a:t>S</a:t>
            </a:r>
            <a:r>
              <a:rPr lang="en-US" dirty="0"/>
              <a:t> * Reg[R</a:t>
            </a:r>
            <a:r>
              <a:rPr lang="en-US" i="1" baseline="-25000" dirty="0"/>
              <a:t>i</a:t>
            </a:r>
            <a:r>
              <a:rPr lang="en-US" dirty="0"/>
              <a:t>] + </a:t>
            </a:r>
            <a:r>
              <a:rPr lang="en-US" i="1" dirty="0"/>
              <a:t>D</a:t>
            </a:r>
            <a:endParaRPr lang="en-US" dirty="0"/>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C934BF44-EEA6-A24E-A0D4-26B8CA25A8AC}"/>
              </a:ext>
            </a:extLst>
          </p:cNvPr>
          <p:cNvSpPr/>
          <p:nvPr/>
        </p:nvSpPr>
        <p:spPr>
          <a:xfrm>
            <a:off x="489551" y="3885280"/>
            <a:ext cx="5606449" cy="203425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my_print</a:t>
            </a:r>
            <a:r>
              <a:rPr lang="en-US" dirty="0">
                <a:solidFill>
                  <a:srgbClr val="00FA00"/>
                </a:solidFill>
                <a:latin typeface="Lucida Console" panose="020B0609040504020204" pitchFamily="49" charset="0"/>
              </a:rPr>
              <a:t>(const char *</a:t>
            </a:r>
            <a:r>
              <a:rPr lang="en-US" dirty="0" err="1">
                <a:solidFill>
                  <a:srgbClr val="00FA00"/>
                </a:solidFill>
                <a:latin typeface="Lucida Console" panose="020B0609040504020204" pitchFamily="49" charset="0"/>
              </a:rPr>
              <a:t>a_string</a:t>
            </a:r>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hello_world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char hello[] = "Hello, World!";</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my_print</a:t>
            </a:r>
            <a:r>
              <a:rPr lang="en-US" dirty="0">
                <a:solidFill>
                  <a:srgbClr val="00FA00"/>
                </a:solidFill>
                <a:latin typeface="Lucida Console" panose="020B0609040504020204" pitchFamily="49" charset="0"/>
              </a:rPr>
              <a:t>(hello);</a:t>
            </a:r>
          </a:p>
          <a:p>
            <a:r>
              <a:rPr lang="en-US" dirty="0">
                <a:solidFill>
                  <a:srgbClr val="00FA00"/>
                </a:solidFill>
                <a:latin typeface="Lucida Console" panose="020B0609040504020204" pitchFamily="49" charset="0"/>
              </a:rPr>
              <a:t>}</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58" name="TextBox 57">
            <a:extLst>
              <a:ext uri="{FF2B5EF4-FFF2-40B4-BE49-F238E27FC236}">
                <a16:creationId xmlns:a16="http://schemas.microsoft.com/office/drawing/2014/main" id="{D086B5FF-D176-274F-97FE-DEEF43744901}"/>
              </a:ext>
            </a:extLst>
          </p:cNvPr>
          <p:cNvSpPr txBox="1"/>
          <p:nvPr/>
        </p:nvSpPr>
        <p:spPr>
          <a:xfrm>
            <a:off x="8418447" y="2990068"/>
            <a:ext cx="2262094" cy="369332"/>
          </a:xfrm>
          <a:prstGeom prst="rect">
            <a:avLst/>
          </a:prstGeom>
          <a:noFill/>
        </p:spPr>
        <p:txBody>
          <a:bodyPr wrap="none" rtlCol="0">
            <a:spAutoFit/>
          </a:bodyPr>
          <a:lstStyle/>
          <a:p>
            <a:r>
              <a:rPr lang="en-US" dirty="0"/>
              <a:t>compiled with </a:t>
            </a:r>
            <a:r>
              <a:rPr lang="en-US" dirty="0" err="1"/>
              <a:t>gcc</a:t>
            </a:r>
            <a:r>
              <a:rPr lang="en-US" dirty="0"/>
              <a:t> -</a:t>
            </a:r>
            <a:r>
              <a:rPr lang="en-US" dirty="0" err="1"/>
              <a:t>Og</a:t>
            </a:r>
            <a:endParaRPr lang="en-US" dirty="0"/>
          </a:p>
        </p:txBody>
      </p:sp>
    </p:spTree>
    <p:extLst>
      <p:ext uri="{BB962C8B-B14F-4D97-AF65-F5344CB8AC3E}">
        <p14:creationId xmlns:p14="http://schemas.microsoft.com/office/powerpoint/2010/main" val="3385455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randombar(vertical)">
                                      <p:cBhvr>
                                        <p:cTn id="12" dur="500"/>
                                        <p:tgtEl>
                                          <p:spTgt spid="56"/>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randombar(vertical)">
                                      <p:cBhvr>
                                        <p:cTn id="1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6" grpId="0" animBg="1"/>
      <p:bldP spid="58"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12" name="Rectangle 11">
            <a:extLst>
              <a:ext uri="{FF2B5EF4-FFF2-40B4-BE49-F238E27FC236}">
                <a16:creationId xmlns:a16="http://schemas.microsoft.com/office/drawing/2014/main" id="{D0AF94D2-0B44-3C4B-BBAB-ABAE3014B27F}"/>
              </a:ext>
            </a:extLst>
          </p:cNvPr>
          <p:cNvSpPr/>
          <p:nvPr/>
        </p:nvSpPr>
        <p:spPr>
          <a:xfrm>
            <a:off x="1752939"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3" name="Rectangle 12">
            <a:extLst>
              <a:ext uri="{FF2B5EF4-FFF2-40B4-BE49-F238E27FC236}">
                <a16:creationId xmlns:a16="http://schemas.microsoft.com/office/drawing/2014/main" id="{02B78F46-FB84-FA4A-8C34-2E046382D0E8}"/>
              </a:ext>
            </a:extLst>
          </p:cNvPr>
          <p:cNvSpPr/>
          <p:nvPr/>
        </p:nvSpPr>
        <p:spPr>
          <a:xfrm>
            <a:off x="2522857"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4" name="Rectangle 13">
            <a:extLst>
              <a:ext uri="{FF2B5EF4-FFF2-40B4-BE49-F238E27FC236}">
                <a16:creationId xmlns:a16="http://schemas.microsoft.com/office/drawing/2014/main" id="{384329AA-A45E-3145-9A7F-28018048E5AF}"/>
              </a:ext>
            </a:extLst>
          </p:cNvPr>
          <p:cNvSpPr/>
          <p:nvPr/>
        </p:nvSpPr>
        <p:spPr>
          <a:xfrm>
            <a:off x="3292775"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6" name="Rectangle 15">
            <a:extLst>
              <a:ext uri="{FF2B5EF4-FFF2-40B4-BE49-F238E27FC236}">
                <a16:creationId xmlns:a16="http://schemas.microsoft.com/office/drawing/2014/main" id="{F609E66A-4DAE-EC42-8E9D-AA6E38806170}"/>
              </a:ext>
            </a:extLst>
          </p:cNvPr>
          <p:cNvSpPr/>
          <p:nvPr/>
        </p:nvSpPr>
        <p:spPr>
          <a:xfrm>
            <a:off x="1752939"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7" name="Rectangle 16">
            <a:extLst>
              <a:ext uri="{FF2B5EF4-FFF2-40B4-BE49-F238E27FC236}">
                <a16:creationId xmlns:a16="http://schemas.microsoft.com/office/drawing/2014/main" id="{D54A6568-3D4C-D945-8CF1-C551FBE402A7}"/>
              </a:ext>
            </a:extLst>
          </p:cNvPr>
          <p:cNvSpPr/>
          <p:nvPr/>
        </p:nvSpPr>
        <p:spPr>
          <a:xfrm>
            <a:off x="2522857"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145F2484-83CA-8D43-B986-C8229BC8872A}"/>
              </a:ext>
            </a:extLst>
          </p:cNvPr>
          <p:cNvSpPr/>
          <p:nvPr/>
        </p:nvSpPr>
        <p:spPr>
          <a:xfrm>
            <a:off x="3292775"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7" name="Rectangle 26">
            <a:extLst>
              <a:ext uri="{FF2B5EF4-FFF2-40B4-BE49-F238E27FC236}">
                <a16:creationId xmlns:a16="http://schemas.microsoft.com/office/drawing/2014/main" id="{9DEEE39F-469A-B74D-B831-E55752467796}"/>
              </a:ext>
            </a:extLst>
          </p:cNvPr>
          <p:cNvSpPr/>
          <p:nvPr/>
        </p:nvSpPr>
        <p:spPr>
          <a:xfrm>
            <a:off x="983021"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8" name="Rectangle 27">
            <a:extLst>
              <a:ext uri="{FF2B5EF4-FFF2-40B4-BE49-F238E27FC236}">
                <a16:creationId xmlns:a16="http://schemas.microsoft.com/office/drawing/2014/main" id="{59D46361-42BC-974D-9AD1-739F84493345}"/>
              </a:ext>
            </a:extLst>
          </p:cNvPr>
          <p:cNvSpPr/>
          <p:nvPr/>
        </p:nvSpPr>
        <p:spPr>
          <a:xfrm>
            <a:off x="983021"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9" name="Rectangle 28">
            <a:extLst>
              <a:ext uri="{FF2B5EF4-FFF2-40B4-BE49-F238E27FC236}">
                <a16:creationId xmlns:a16="http://schemas.microsoft.com/office/drawing/2014/main" id="{D21698D9-D4C7-2848-B74D-79692305436D}"/>
              </a:ext>
            </a:extLst>
          </p:cNvPr>
          <p:cNvSpPr/>
          <p:nvPr/>
        </p:nvSpPr>
        <p:spPr>
          <a:xfrm>
            <a:off x="1752939"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8C610EAE-464B-8D48-BA6E-84B5F5A11E08}"/>
              </a:ext>
            </a:extLst>
          </p:cNvPr>
          <p:cNvSpPr/>
          <p:nvPr/>
        </p:nvSpPr>
        <p:spPr>
          <a:xfrm>
            <a:off x="2522857"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Rectangle 30">
            <a:extLst>
              <a:ext uri="{FF2B5EF4-FFF2-40B4-BE49-F238E27FC236}">
                <a16:creationId xmlns:a16="http://schemas.microsoft.com/office/drawing/2014/main" id="{490EAEB3-467E-EE44-BCA8-685A7547E89D}"/>
              </a:ext>
            </a:extLst>
          </p:cNvPr>
          <p:cNvSpPr/>
          <p:nvPr/>
        </p:nvSpPr>
        <p:spPr>
          <a:xfrm>
            <a:off x="3292775"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2" name="Rectangle 31">
            <a:extLst>
              <a:ext uri="{FF2B5EF4-FFF2-40B4-BE49-F238E27FC236}">
                <a16:creationId xmlns:a16="http://schemas.microsoft.com/office/drawing/2014/main" id="{5B04FA9C-DAB5-AF41-96C0-4C369A0ECCAE}"/>
              </a:ext>
            </a:extLst>
          </p:cNvPr>
          <p:cNvSpPr/>
          <p:nvPr/>
        </p:nvSpPr>
        <p:spPr>
          <a:xfrm>
            <a:off x="1752939"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3" name="Rectangle 32">
            <a:extLst>
              <a:ext uri="{FF2B5EF4-FFF2-40B4-BE49-F238E27FC236}">
                <a16:creationId xmlns:a16="http://schemas.microsoft.com/office/drawing/2014/main" id="{B00F4E92-D2BC-FA4F-829B-00F694505A33}"/>
              </a:ext>
            </a:extLst>
          </p:cNvPr>
          <p:cNvSpPr/>
          <p:nvPr/>
        </p:nvSpPr>
        <p:spPr>
          <a:xfrm>
            <a:off x="2522857"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4" name="Rectangle 33">
            <a:extLst>
              <a:ext uri="{FF2B5EF4-FFF2-40B4-BE49-F238E27FC236}">
                <a16:creationId xmlns:a16="http://schemas.microsoft.com/office/drawing/2014/main" id="{31E617E2-8AF7-F74D-BF30-516392684A7E}"/>
              </a:ext>
            </a:extLst>
          </p:cNvPr>
          <p:cNvSpPr/>
          <p:nvPr/>
        </p:nvSpPr>
        <p:spPr>
          <a:xfrm>
            <a:off x="3292775"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5" name="Rectangle 34">
            <a:extLst>
              <a:ext uri="{FF2B5EF4-FFF2-40B4-BE49-F238E27FC236}">
                <a16:creationId xmlns:a16="http://schemas.microsoft.com/office/drawing/2014/main" id="{C09C90B1-86B7-6244-85D3-D0D4C6CDA191}"/>
              </a:ext>
            </a:extLst>
          </p:cNvPr>
          <p:cNvSpPr/>
          <p:nvPr/>
        </p:nvSpPr>
        <p:spPr>
          <a:xfrm>
            <a:off x="983021"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6" name="Rectangle 35">
            <a:extLst>
              <a:ext uri="{FF2B5EF4-FFF2-40B4-BE49-F238E27FC236}">
                <a16:creationId xmlns:a16="http://schemas.microsoft.com/office/drawing/2014/main" id="{D624C45B-8852-A343-8F87-A817E87B8EAE}"/>
              </a:ext>
            </a:extLst>
          </p:cNvPr>
          <p:cNvSpPr/>
          <p:nvPr/>
        </p:nvSpPr>
        <p:spPr>
          <a:xfrm>
            <a:off x="983021"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7" name="Rectangle 36">
            <a:extLst>
              <a:ext uri="{FF2B5EF4-FFF2-40B4-BE49-F238E27FC236}">
                <a16:creationId xmlns:a16="http://schemas.microsoft.com/office/drawing/2014/main" id="{C92CB9BD-F5DA-E540-A81B-B8707976A154}"/>
              </a:ext>
            </a:extLst>
          </p:cNvPr>
          <p:cNvSpPr/>
          <p:nvPr/>
        </p:nvSpPr>
        <p:spPr>
          <a:xfrm>
            <a:off x="1752939"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8" name="Rectangle 37">
            <a:extLst>
              <a:ext uri="{FF2B5EF4-FFF2-40B4-BE49-F238E27FC236}">
                <a16:creationId xmlns:a16="http://schemas.microsoft.com/office/drawing/2014/main" id="{9BE60052-AA60-8643-87E3-C3064BD9633C}"/>
              </a:ext>
            </a:extLst>
          </p:cNvPr>
          <p:cNvSpPr/>
          <p:nvPr/>
        </p:nvSpPr>
        <p:spPr>
          <a:xfrm>
            <a:off x="2522857"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9" name="Rectangle 38">
            <a:extLst>
              <a:ext uri="{FF2B5EF4-FFF2-40B4-BE49-F238E27FC236}">
                <a16:creationId xmlns:a16="http://schemas.microsoft.com/office/drawing/2014/main" id="{40B982DD-C28A-2A48-972F-403695069A4C}"/>
              </a:ext>
            </a:extLst>
          </p:cNvPr>
          <p:cNvSpPr/>
          <p:nvPr/>
        </p:nvSpPr>
        <p:spPr>
          <a:xfrm>
            <a:off x="3292775"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0" name="Rectangle 39">
            <a:extLst>
              <a:ext uri="{FF2B5EF4-FFF2-40B4-BE49-F238E27FC236}">
                <a16:creationId xmlns:a16="http://schemas.microsoft.com/office/drawing/2014/main" id="{5F80B220-FA27-5D4D-848A-E7AA8D9C915F}"/>
              </a:ext>
            </a:extLst>
          </p:cNvPr>
          <p:cNvSpPr/>
          <p:nvPr/>
        </p:nvSpPr>
        <p:spPr>
          <a:xfrm>
            <a:off x="1752939"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1" name="Rectangle 40">
            <a:extLst>
              <a:ext uri="{FF2B5EF4-FFF2-40B4-BE49-F238E27FC236}">
                <a16:creationId xmlns:a16="http://schemas.microsoft.com/office/drawing/2014/main" id="{2686776D-58CD-5E43-87DB-1DA22C8B7EB8}"/>
              </a:ext>
            </a:extLst>
          </p:cNvPr>
          <p:cNvSpPr/>
          <p:nvPr/>
        </p:nvSpPr>
        <p:spPr>
          <a:xfrm>
            <a:off x="2522857"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2" name="Rectangle 41">
            <a:extLst>
              <a:ext uri="{FF2B5EF4-FFF2-40B4-BE49-F238E27FC236}">
                <a16:creationId xmlns:a16="http://schemas.microsoft.com/office/drawing/2014/main" id="{B52094E3-025E-D64B-A8C3-114A8FEBE796}"/>
              </a:ext>
            </a:extLst>
          </p:cNvPr>
          <p:cNvSpPr/>
          <p:nvPr/>
        </p:nvSpPr>
        <p:spPr>
          <a:xfrm>
            <a:off x="3292775"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3" name="Rectangle 42">
            <a:extLst>
              <a:ext uri="{FF2B5EF4-FFF2-40B4-BE49-F238E27FC236}">
                <a16:creationId xmlns:a16="http://schemas.microsoft.com/office/drawing/2014/main" id="{23DC12E9-CD22-4A40-8461-80CA170DE86E}"/>
              </a:ext>
            </a:extLst>
          </p:cNvPr>
          <p:cNvSpPr/>
          <p:nvPr/>
        </p:nvSpPr>
        <p:spPr>
          <a:xfrm>
            <a:off x="983021"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4" name="Rectangle 43">
            <a:extLst>
              <a:ext uri="{FF2B5EF4-FFF2-40B4-BE49-F238E27FC236}">
                <a16:creationId xmlns:a16="http://schemas.microsoft.com/office/drawing/2014/main" id="{E6347B41-A9E3-2548-8F64-B6B895EF76A6}"/>
              </a:ext>
            </a:extLst>
          </p:cNvPr>
          <p:cNvSpPr/>
          <p:nvPr/>
        </p:nvSpPr>
        <p:spPr>
          <a:xfrm>
            <a:off x="983021"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5" name="Rectangle 44">
            <a:extLst>
              <a:ext uri="{FF2B5EF4-FFF2-40B4-BE49-F238E27FC236}">
                <a16:creationId xmlns:a16="http://schemas.microsoft.com/office/drawing/2014/main" id="{4522C03D-43FD-204B-9152-8C10FDCB1BA5}"/>
              </a:ext>
            </a:extLst>
          </p:cNvPr>
          <p:cNvSpPr/>
          <p:nvPr/>
        </p:nvSpPr>
        <p:spPr>
          <a:xfrm>
            <a:off x="1752939"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6" name="Rectangle 45">
            <a:extLst>
              <a:ext uri="{FF2B5EF4-FFF2-40B4-BE49-F238E27FC236}">
                <a16:creationId xmlns:a16="http://schemas.microsoft.com/office/drawing/2014/main" id="{0005D84C-9793-4047-9CB9-FA97ED952649}"/>
              </a:ext>
            </a:extLst>
          </p:cNvPr>
          <p:cNvSpPr/>
          <p:nvPr/>
        </p:nvSpPr>
        <p:spPr>
          <a:xfrm>
            <a:off x="2522857"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7" name="Rectangle 46">
            <a:extLst>
              <a:ext uri="{FF2B5EF4-FFF2-40B4-BE49-F238E27FC236}">
                <a16:creationId xmlns:a16="http://schemas.microsoft.com/office/drawing/2014/main" id="{A2B91978-E5B7-C04B-8C45-EEA363B851D1}"/>
              </a:ext>
            </a:extLst>
          </p:cNvPr>
          <p:cNvSpPr/>
          <p:nvPr/>
        </p:nvSpPr>
        <p:spPr>
          <a:xfrm>
            <a:off x="3292775"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8" name="Rectangle 47">
            <a:extLst>
              <a:ext uri="{FF2B5EF4-FFF2-40B4-BE49-F238E27FC236}">
                <a16:creationId xmlns:a16="http://schemas.microsoft.com/office/drawing/2014/main" id="{BCA762ED-1AD9-B746-88E3-325E73207D57}"/>
              </a:ext>
            </a:extLst>
          </p:cNvPr>
          <p:cNvSpPr/>
          <p:nvPr/>
        </p:nvSpPr>
        <p:spPr>
          <a:xfrm>
            <a:off x="1752939"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9" name="Rectangle 48">
            <a:extLst>
              <a:ext uri="{FF2B5EF4-FFF2-40B4-BE49-F238E27FC236}">
                <a16:creationId xmlns:a16="http://schemas.microsoft.com/office/drawing/2014/main" id="{4BC41583-0E5D-6F4D-9BA2-2CC77A7225BE}"/>
              </a:ext>
            </a:extLst>
          </p:cNvPr>
          <p:cNvSpPr/>
          <p:nvPr/>
        </p:nvSpPr>
        <p:spPr>
          <a:xfrm>
            <a:off x="2522857"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0" name="Rectangle 49">
            <a:extLst>
              <a:ext uri="{FF2B5EF4-FFF2-40B4-BE49-F238E27FC236}">
                <a16:creationId xmlns:a16="http://schemas.microsoft.com/office/drawing/2014/main" id="{452E6BFB-A876-F049-853D-6AF8556150D3}"/>
              </a:ext>
            </a:extLst>
          </p:cNvPr>
          <p:cNvSpPr/>
          <p:nvPr/>
        </p:nvSpPr>
        <p:spPr>
          <a:xfrm>
            <a:off x="3292775"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1" name="Rectangle 50">
            <a:extLst>
              <a:ext uri="{FF2B5EF4-FFF2-40B4-BE49-F238E27FC236}">
                <a16:creationId xmlns:a16="http://schemas.microsoft.com/office/drawing/2014/main" id="{6467EB67-077F-8340-8F28-C6ACE2B96BEE}"/>
              </a:ext>
            </a:extLst>
          </p:cNvPr>
          <p:cNvSpPr/>
          <p:nvPr/>
        </p:nvSpPr>
        <p:spPr>
          <a:xfrm>
            <a:off x="983021"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2" name="Rectangle 51">
            <a:extLst>
              <a:ext uri="{FF2B5EF4-FFF2-40B4-BE49-F238E27FC236}">
                <a16:creationId xmlns:a16="http://schemas.microsoft.com/office/drawing/2014/main" id="{EBCFAADB-D9C0-3A41-9538-0AF94B520798}"/>
              </a:ext>
            </a:extLst>
          </p:cNvPr>
          <p:cNvSpPr/>
          <p:nvPr/>
        </p:nvSpPr>
        <p:spPr>
          <a:xfrm>
            <a:off x="983021"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9" name="TextBox 8">
            <a:extLst>
              <a:ext uri="{FF2B5EF4-FFF2-40B4-BE49-F238E27FC236}">
                <a16:creationId xmlns:a16="http://schemas.microsoft.com/office/drawing/2014/main" id="{1961F117-2A96-EF49-9F39-1FB9C86E895E}"/>
              </a:ext>
            </a:extLst>
          </p:cNvPr>
          <p:cNvSpPr txBox="1"/>
          <p:nvPr/>
        </p:nvSpPr>
        <p:spPr>
          <a:xfrm>
            <a:off x="1752939" y="1829680"/>
            <a:ext cx="1526315" cy="369332"/>
          </a:xfrm>
          <a:prstGeom prst="rect">
            <a:avLst/>
          </a:prstGeom>
          <a:noFill/>
        </p:spPr>
        <p:txBody>
          <a:bodyPr wrap="none" rtlCol="0">
            <a:spAutoFit/>
          </a:bodyPr>
          <a:lstStyle/>
          <a:p>
            <a:pPr algn="ctr"/>
            <a:r>
              <a:rPr lang="en-US" dirty="0"/>
              <a:t>Program Stack</a:t>
            </a:r>
          </a:p>
        </p:txBody>
      </p:sp>
      <p:grpSp>
        <p:nvGrpSpPr>
          <p:cNvPr id="59" name="Group 58">
            <a:extLst>
              <a:ext uri="{FF2B5EF4-FFF2-40B4-BE49-F238E27FC236}">
                <a16:creationId xmlns:a16="http://schemas.microsoft.com/office/drawing/2014/main" id="{7ACF4131-1216-334B-BED9-DC6E8663878A}"/>
              </a:ext>
            </a:extLst>
          </p:cNvPr>
          <p:cNvGrpSpPr/>
          <p:nvPr/>
        </p:nvGrpSpPr>
        <p:grpSpPr>
          <a:xfrm>
            <a:off x="4062693" y="2230971"/>
            <a:ext cx="1088691" cy="369332"/>
            <a:chOff x="4062693" y="2230971"/>
            <a:chExt cx="1088691" cy="369332"/>
          </a:xfrm>
        </p:grpSpPr>
        <p:sp>
          <p:nvSpPr>
            <p:cNvPr id="10" name="TextBox 9">
              <a:extLst>
                <a:ext uri="{FF2B5EF4-FFF2-40B4-BE49-F238E27FC236}">
                  <a16:creationId xmlns:a16="http://schemas.microsoft.com/office/drawing/2014/main" id="{F6CDC4CC-BB56-6A43-9EFB-2A7054985FAF}"/>
                </a:ext>
              </a:extLst>
            </p:cNvPr>
            <p:cNvSpPr txBox="1"/>
            <p:nvPr/>
          </p:nvSpPr>
          <p:spPr>
            <a:xfrm>
              <a:off x="4513837" y="2230971"/>
              <a:ext cx="637547" cy="369332"/>
            </a:xfrm>
            <a:prstGeom prst="rect">
              <a:avLst/>
            </a:prstGeom>
            <a:noFill/>
          </p:spPr>
          <p:txBody>
            <a:bodyPr wrap="none" rtlCol="0">
              <a:spAutoFit/>
            </a:bodyPr>
            <a:lstStyle/>
            <a:p>
              <a:r>
                <a:rPr lang="en-US" dirty="0"/>
                <a:t>%</a:t>
              </a:r>
              <a:r>
                <a:rPr lang="en-US" dirty="0" err="1"/>
                <a:t>rsp</a:t>
              </a:r>
              <a:endParaRPr lang="en-US" dirty="0"/>
            </a:p>
          </p:txBody>
        </p:sp>
        <p:cxnSp>
          <p:nvCxnSpPr>
            <p:cNvPr id="55" name="Straight Arrow Connector 54">
              <a:extLst>
                <a:ext uri="{FF2B5EF4-FFF2-40B4-BE49-F238E27FC236}">
                  <a16:creationId xmlns:a16="http://schemas.microsoft.com/office/drawing/2014/main" id="{3FDD747A-F645-4646-A531-33B86256C2C9}"/>
                </a:ext>
              </a:extLst>
            </p:cNvPr>
            <p:cNvCxnSpPr>
              <a:cxnSpLocks/>
              <a:stCxn id="10" idx="1"/>
              <a:endCxn id="14" idx="3"/>
            </p:cNvCxnSpPr>
            <p:nvPr/>
          </p:nvCxnSpPr>
          <p:spPr>
            <a:xfrm flipH="1">
              <a:off x="4062693" y="2415637"/>
              <a:ext cx="451144" cy="0"/>
            </a:xfrm>
            <a:prstGeom prst="straightConnector1">
              <a:avLst/>
            </a:prstGeom>
            <a:ln w="76200" cmpd="tri">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146A1E5B-4950-1B40-9F1C-008012E389B5}"/>
              </a:ext>
            </a:extLst>
          </p:cNvPr>
          <p:cNvSpPr txBox="1"/>
          <p:nvPr/>
        </p:nvSpPr>
        <p:spPr>
          <a:xfrm>
            <a:off x="6653463" y="1829680"/>
            <a:ext cx="184731" cy="369332"/>
          </a:xfrm>
          <a:prstGeom prst="rect">
            <a:avLst/>
          </a:prstGeom>
          <a:noFill/>
        </p:spPr>
        <p:txBody>
          <a:bodyPr wrap="none" rtlCol="0">
            <a:spAutoFit/>
          </a:bodyPr>
          <a:lstStyle/>
          <a:p>
            <a:endParaRPr lang="en-US"/>
          </a:p>
        </p:txBody>
      </p:sp>
      <p:sp>
        <p:nvSpPr>
          <p:cNvPr id="61" name="Rectangle 60">
            <a:extLst>
              <a:ext uri="{FF2B5EF4-FFF2-40B4-BE49-F238E27FC236}">
                <a16:creationId xmlns:a16="http://schemas.microsoft.com/office/drawing/2014/main" id="{DBA5A69B-5DE8-7340-B6CA-AD95DFA4EF8F}"/>
              </a:ext>
            </a:extLst>
          </p:cNvPr>
          <p:cNvSpPr/>
          <p:nvPr/>
        </p:nvSpPr>
        <p:spPr>
          <a:xfrm>
            <a:off x="6216499" y="3771599"/>
            <a:ext cx="5834600" cy="4411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subq</a:t>
            </a:r>
            <a:r>
              <a:rPr lang="en-US" dirty="0">
                <a:solidFill>
                  <a:srgbClr val="00FA00"/>
                </a:solidFill>
                <a:latin typeface="Lucida Console" panose="020B0609040504020204" pitchFamily="49" charset="0"/>
              </a:rPr>
              <a:t>    $24,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p:txBody>
      </p:sp>
      <p:sp>
        <p:nvSpPr>
          <p:cNvPr id="64" name="Rectangle 63">
            <a:extLst>
              <a:ext uri="{FF2B5EF4-FFF2-40B4-BE49-F238E27FC236}">
                <a16:creationId xmlns:a16="http://schemas.microsoft.com/office/drawing/2014/main" id="{330B20E9-773F-8942-8F3A-BEB86A64BF89}"/>
              </a:ext>
            </a:extLst>
          </p:cNvPr>
          <p:cNvSpPr/>
          <p:nvPr/>
        </p:nvSpPr>
        <p:spPr>
          <a:xfrm>
            <a:off x="6216498" y="4043885"/>
            <a:ext cx="5834599" cy="619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movabsq</a:t>
            </a:r>
            <a:r>
              <a:rPr lang="en-US" dirty="0">
                <a:solidFill>
                  <a:srgbClr val="00FA00"/>
                </a:solidFill>
                <a:latin typeface="Lucida Console" panose="020B0609040504020204" pitchFamily="49" charset="0"/>
              </a:rPr>
              <a:t> $6278066737626506568, %</a:t>
            </a:r>
            <a:r>
              <a:rPr lang="en-US" dirty="0" err="1">
                <a:solidFill>
                  <a:srgbClr val="00FA00"/>
                </a:solidFill>
                <a:latin typeface="Lucida Console" panose="020B0609040504020204" pitchFamily="49" charset="0"/>
              </a:rPr>
              <a:t>rax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2(%</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72" name="Rectangle 71">
            <a:extLst>
              <a:ext uri="{FF2B5EF4-FFF2-40B4-BE49-F238E27FC236}">
                <a16:creationId xmlns:a16="http://schemas.microsoft.com/office/drawing/2014/main" id="{5445BC09-6ECB-B54B-BC9C-1F50E9C70EA2}"/>
              </a:ext>
            </a:extLst>
          </p:cNvPr>
          <p:cNvSpPr/>
          <p:nvPr/>
        </p:nvSpPr>
        <p:spPr>
          <a:xfrm>
            <a:off x="1752938"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0x21</a:t>
            </a:r>
          </a:p>
        </p:txBody>
      </p:sp>
      <p:sp>
        <p:nvSpPr>
          <p:cNvPr id="73" name="Rectangle 72">
            <a:extLst>
              <a:ext uri="{FF2B5EF4-FFF2-40B4-BE49-F238E27FC236}">
                <a16:creationId xmlns:a16="http://schemas.microsoft.com/office/drawing/2014/main" id="{E2B09B6D-BA82-4141-9DCE-91ED2B644036}"/>
              </a:ext>
            </a:extLst>
          </p:cNvPr>
          <p:cNvSpPr/>
          <p:nvPr/>
        </p:nvSpPr>
        <p:spPr>
          <a:xfrm>
            <a:off x="2522856"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0x64</a:t>
            </a:r>
          </a:p>
        </p:txBody>
      </p:sp>
      <p:sp>
        <p:nvSpPr>
          <p:cNvPr id="74" name="Rectangle 73">
            <a:extLst>
              <a:ext uri="{FF2B5EF4-FFF2-40B4-BE49-F238E27FC236}">
                <a16:creationId xmlns:a16="http://schemas.microsoft.com/office/drawing/2014/main" id="{F5D00537-A85E-DC4E-92D9-3D2E1C452A17}"/>
              </a:ext>
            </a:extLst>
          </p:cNvPr>
          <p:cNvSpPr/>
          <p:nvPr/>
        </p:nvSpPr>
        <p:spPr>
          <a:xfrm>
            <a:off x="3292774"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76" name="Rectangle 75">
            <a:extLst>
              <a:ext uri="{FF2B5EF4-FFF2-40B4-BE49-F238E27FC236}">
                <a16:creationId xmlns:a16="http://schemas.microsoft.com/office/drawing/2014/main" id="{4B218F89-C2C9-3549-96F2-53C5A7656F91}"/>
              </a:ext>
            </a:extLst>
          </p:cNvPr>
          <p:cNvSpPr/>
          <p:nvPr/>
        </p:nvSpPr>
        <p:spPr>
          <a:xfrm>
            <a:off x="983020"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0x00</a:t>
            </a:r>
          </a:p>
        </p:txBody>
      </p:sp>
      <p:sp>
        <p:nvSpPr>
          <p:cNvPr id="77" name="Rectangle 76">
            <a:extLst>
              <a:ext uri="{FF2B5EF4-FFF2-40B4-BE49-F238E27FC236}">
                <a16:creationId xmlns:a16="http://schemas.microsoft.com/office/drawing/2014/main" id="{E3590776-59C5-F24F-9A59-A9396981E572}"/>
              </a:ext>
            </a:extLst>
          </p:cNvPr>
          <p:cNvSpPr/>
          <p:nvPr/>
        </p:nvSpPr>
        <p:spPr>
          <a:xfrm>
            <a:off x="1752938"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78" name="Rectangle 77">
            <a:extLst>
              <a:ext uri="{FF2B5EF4-FFF2-40B4-BE49-F238E27FC236}">
                <a16:creationId xmlns:a16="http://schemas.microsoft.com/office/drawing/2014/main" id="{B8BFE297-EE4C-6445-8ABF-7D044DD90358}"/>
              </a:ext>
            </a:extLst>
          </p:cNvPr>
          <p:cNvSpPr/>
          <p:nvPr/>
        </p:nvSpPr>
        <p:spPr>
          <a:xfrm>
            <a:off x="2522856"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0x57</a:t>
            </a:r>
          </a:p>
        </p:txBody>
      </p:sp>
      <p:sp>
        <p:nvSpPr>
          <p:cNvPr id="79" name="Rectangle 78">
            <a:extLst>
              <a:ext uri="{FF2B5EF4-FFF2-40B4-BE49-F238E27FC236}">
                <a16:creationId xmlns:a16="http://schemas.microsoft.com/office/drawing/2014/main" id="{96A842F4-A9ED-904F-8874-928006792BB9}"/>
              </a:ext>
            </a:extLst>
          </p:cNvPr>
          <p:cNvSpPr/>
          <p:nvPr/>
        </p:nvSpPr>
        <p:spPr>
          <a:xfrm>
            <a:off x="3292774"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0x20</a:t>
            </a:r>
          </a:p>
        </p:txBody>
      </p:sp>
      <p:sp>
        <p:nvSpPr>
          <p:cNvPr id="80" name="Rectangle 79">
            <a:extLst>
              <a:ext uri="{FF2B5EF4-FFF2-40B4-BE49-F238E27FC236}">
                <a16:creationId xmlns:a16="http://schemas.microsoft.com/office/drawing/2014/main" id="{3662B496-C600-9246-AAEC-E928BCABBCD3}"/>
              </a:ext>
            </a:extLst>
          </p:cNvPr>
          <p:cNvSpPr/>
          <p:nvPr/>
        </p:nvSpPr>
        <p:spPr>
          <a:xfrm>
            <a:off x="1752938"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81" name="Rectangle 80">
            <a:extLst>
              <a:ext uri="{FF2B5EF4-FFF2-40B4-BE49-F238E27FC236}">
                <a16:creationId xmlns:a16="http://schemas.microsoft.com/office/drawing/2014/main" id="{582B171E-F9C6-BD45-BB1A-F90335B8BCBE}"/>
              </a:ext>
            </a:extLst>
          </p:cNvPr>
          <p:cNvSpPr/>
          <p:nvPr/>
        </p:nvSpPr>
        <p:spPr>
          <a:xfrm>
            <a:off x="2522856"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2" name="Rectangle 81">
            <a:extLst>
              <a:ext uri="{FF2B5EF4-FFF2-40B4-BE49-F238E27FC236}">
                <a16:creationId xmlns:a16="http://schemas.microsoft.com/office/drawing/2014/main" id="{60A236EB-207B-2448-B332-8E5441097743}"/>
              </a:ext>
            </a:extLst>
          </p:cNvPr>
          <p:cNvSpPr/>
          <p:nvPr/>
        </p:nvSpPr>
        <p:spPr>
          <a:xfrm>
            <a:off x="3292774"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3" name="Rectangle 82">
            <a:extLst>
              <a:ext uri="{FF2B5EF4-FFF2-40B4-BE49-F238E27FC236}">
                <a16:creationId xmlns:a16="http://schemas.microsoft.com/office/drawing/2014/main" id="{E0528993-FCFE-AA4C-B843-967C8765378D}"/>
              </a:ext>
            </a:extLst>
          </p:cNvPr>
          <p:cNvSpPr/>
          <p:nvPr/>
        </p:nvSpPr>
        <p:spPr>
          <a:xfrm>
            <a:off x="983020"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0x72</a:t>
            </a:r>
          </a:p>
        </p:txBody>
      </p:sp>
      <p:sp>
        <p:nvSpPr>
          <p:cNvPr id="84" name="Rectangle 83">
            <a:extLst>
              <a:ext uri="{FF2B5EF4-FFF2-40B4-BE49-F238E27FC236}">
                <a16:creationId xmlns:a16="http://schemas.microsoft.com/office/drawing/2014/main" id="{52C6BF03-87C6-2A4D-991F-A1ED5C20A647}"/>
              </a:ext>
            </a:extLst>
          </p:cNvPr>
          <p:cNvSpPr/>
          <p:nvPr/>
        </p:nvSpPr>
        <p:spPr>
          <a:xfrm>
            <a:off x="983020"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0x2C</a:t>
            </a:r>
          </a:p>
        </p:txBody>
      </p:sp>
      <p:sp>
        <p:nvSpPr>
          <p:cNvPr id="85" name="Rectangle 84">
            <a:extLst>
              <a:ext uri="{FF2B5EF4-FFF2-40B4-BE49-F238E27FC236}">
                <a16:creationId xmlns:a16="http://schemas.microsoft.com/office/drawing/2014/main" id="{06EC6C8A-66D8-444B-A349-6A8C57ACA015}"/>
              </a:ext>
            </a:extLst>
          </p:cNvPr>
          <p:cNvSpPr/>
          <p:nvPr/>
        </p:nvSpPr>
        <p:spPr>
          <a:xfrm>
            <a:off x="1752938" y="46097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0x48</a:t>
            </a:r>
          </a:p>
        </p:txBody>
      </p:sp>
      <p:sp>
        <p:nvSpPr>
          <p:cNvPr id="88" name="Rectangle 87">
            <a:extLst>
              <a:ext uri="{FF2B5EF4-FFF2-40B4-BE49-F238E27FC236}">
                <a16:creationId xmlns:a16="http://schemas.microsoft.com/office/drawing/2014/main" id="{22349B34-DF32-B647-AC30-CD14CFB06662}"/>
              </a:ext>
            </a:extLst>
          </p:cNvPr>
          <p:cNvSpPr/>
          <p:nvPr/>
        </p:nvSpPr>
        <p:spPr>
          <a:xfrm>
            <a:off x="983020" y="4609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0x65</a:t>
            </a:r>
          </a:p>
        </p:txBody>
      </p:sp>
      <p:sp>
        <p:nvSpPr>
          <p:cNvPr id="89" name="Rectangle 88">
            <a:extLst>
              <a:ext uri="{FF2B5EF4-FFF2-40B4-BE49-F238E27FC236}">
                <a16:creationId xmlns:a16="http://schemas.microsoft.com/office/drawing/2014/main" id="{53CFB0F3-CA5D-2144-8243-821AF76A45C8}"/>
              </a:ext>
            </a:extLst>
          </p:cNvPr>
          <p:cNvSpPr/>
          <p:nvPr/>
        </p:nvSpPr>
        <p:spPr>
          <a:xfrm>
            <a:off x="6216497" y="459769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$1684828783, 10(%</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90" name="Rectangle 89">
            <a:extLst>
              <a:ext uri="{FF2B5EF4-FFF2-40B4-BE49-F238E27FC236}">
                <a16:creationId xmlns:a16="http://schemas.microsoft.com/office/drawing/2014/main" id="{95850A29-8918-D447-9DA4-5D5071A333E6}"/>
              </a:ext>
            </a:extLst>
          </p:cNvPr>
          <p:cNvSpPr/>
          <p:nvPr/>
        </p:nvSpPr>
        <p:spPr>
          <a:xfrm>
            <a:off x="6222922" y="487427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$33, 14(%</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885256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dissolve">
                                      <p:cBhvr>
                                        <p:cTn id="7" dur="500"/>
                                        <p:tgtEl>
                                          <p:spTgt spid="61"/>
                                        </p:tgtEl>
                                      </p:cBhvr>
                                    </p:animEffect>
                                  </p:childTnLst>
                                </p:cTn>
                              </p:par>
                            </p:childTnLst>
                          </p:cTn>
                        </p:par>
                        <p:par>
                          <p:cTn id="8" fill="hold">
                            <p:stCondLst>
                              <p:cond delay="500"/>
                            </p:stCondLst>
                            <p:childTnLst>
                              <p:par>
                                <p:cTn id="9" presetID="42" presetClass="path" presetSubtype="0" accel="50000" decel="50000" fill="hold" nodeType="afterEffect">
                                  <p:stCondLst>
                                    <p:cond delay="500"/>
                                  </p:stCondLst>
                                  <p:childTnLst>
                                    <p:animMotion origin="layout" path="M -4.58333E-6 -3.33333E-6 L -4.58333E-6 0.34792 " pathEditMode="relative" rAng="0" ptsTypes="AA">
                                      <p:cBhvr>
                                        <p:cTn id="10" dur="2000" fill="hold"/>
                                        <p:tgtEl>
                                          <p:spTgt spid="59"/>
                                        </p:tgtEl>
                                        <p:attrNameLst>
                                          <p:attrName>ppt_x</p:attrName>
                                          <p:attrName>ppt_y</p:attrName>
                                        </p:attrNameLst>
                                      </p:cBhvr>
                                      <p:rCtr x="0" y="17384"/>
                                    </p:animMotion>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grpId="1" nodeType="clickEffect">
                                  <p:stCondLst>
                                    <p:cond delay="0"/>
                                  </p:stCondLst>
                                  <p:childTnLst>
                                    <p:animEffect transition="out" filter="dissolve">
                                      <p:cBhvr>
                                        <p:cTn id="14" dur="500"/>
                                        <p:tgtEl>
                                          <p:spTgt spid="61"/>
                                        </p:tgtEl>
                                      </p:cBhvr>
                                    </p:animEffect>
                                    <p:set>
                                      <p:cBhvr>
                                        <p:cTn id="15" dur="1" fill="hold">
                                          <p:stCondLst>
                                            <p:cond delay="499"/>
                                          </p:stCondLst>
                                        </p:cTn>
                                        <p:tgtEl>
                                          <p:spTgt spid="61"/>
                                        </p:tgtEl>
                                        <p:attrNameLst>
                                          <p:attrName>style.visibility</p:attrName>
                                        </p:attrNameLst>
                                      </p:cBhvr>
                                      <p:to>
                                        <p:strVal val="hidden"/>
                                      </p:to>
                                    </p:set>
                                  </p:childTnLst>
                                </p:cTn>
                              </p:par>
                              <p:par>
                                <p:cTn id="16" presetID="9" presetClass="entr" presetSubtype="0" fill="hold" grpId="0" nodeType="withEffect">
                                  <p:stCondLst>
                                    <p:cond delay="0"/>
                                  </p:stCondLst>
                                  <p:childTnLst>
                                    <p:set>
                                      <p:cBhvr>
                                        <p:cTn id="17" dur="1" fill="hold">
                                          <p:stCondLst>
                                            <p:cond delay="0"/>
                                          </p:stCondLst>
                                        </p:cTn>
                                        <p:tgtEl>
                                          <p:spTgt spid="64"/>
                                        </p:tgtEl>
                                        <p:attrNameLst>
                                          <p:attrName>style.visibility</p:attrName>
                                        </p:attrNameLst>
                                      </p:cBhvr>
                                      <p:to>
                                        <p:strVal val="visible"/>
                                      </p:to>
                                    </p:set>
                                    <p:animEffect transition="in" filter="dissolve">
                                      <p:cBhvr>
                                        <p:cTn id="18" dur="500"/>
                                        <p:tgtEl>
                                          <p:spTgt spid="64"/>
                                        </p:tgtEl>
                                      </p:cBhvr>
                                    </p:animEffect>
                                  </p:childTnLst>
                                </p:cTn>
                              </p:par>
                              <p:par>
                                <p:cTn id="19" presetID="9" presetClass="entr" presetSubtype="0" fill="hold" grpId="0" nodeType="withEffect">
                                  <p:stCondLst>
                                    <p:cond delay="1000"/>
                                  </p:stCondLst>
                                  <p:childTnLst>
                                    <p:set>
                                      <p:cBhvr>
                                        <p:cTn id="20" dur="1" fill="hold">
                                          <p:stCondLst>
                                            <p:cond delay="0"/>
                                          </p:stCondLst>
                                        </p:cTn>
                                        <p:tgtEl>
                                          <p:spTgt spid="78"/>
                                        </p:tgtEl>
                                        <p:attrNameLst>
                                          <p:attrName>style.visibility</p:attrName>
                                        </p:attrNameLst>
                                      </p:cBhvr>
                                      <p:to>
                                        <p:strVal val="visible"/>
                                      </p:to>
                                    </p:set>
                                    <p:animEffect transition="in" filter="dissolve">
                                      <p:cBhvr>
                                        <p:cTn id="21" dur="500"/>
                                        <p:tgtEl>
                                          <p:spTgt spid="78"/>
                                        </p:tgtEl>
                                      </p:cBhvr>
                                    </p:animEffect>
                                  </p:childTnLst>
                                </p:cTn>
                              </p:par>
                              <p:par>
                                <p:cTn id="22" presetID="9" presetClass="entr" presetSubtype="0" fill="hold" grpId="0" nodeType="withEffect">
                                  <p:stCondLst>
                                    <p:cond delay="1000"/>
                                  </p:stCondLst>
                                  <p:childTnLst>
                                    <p:set>
                                      <p:cBhvr>
                                        <p:cTn id="23" dur="1" fill="hold">
                                          <p:stCondLst>
                                            <p:cond delay="0"/>
                                          </p:stCondLst>
                                        </p:cTn>
                                        <p:tgtEl>
                                          <p:spTgt spid="79"/>
                                        </p:tgtEl>
                                        <p:attrNameLst>
                                          <p:attrName>style.visibility</p:attrName>
                                        </p:attrNameLst>
                                      </p:cBhvr>
                                      <p:to>
                                        <p:strVal val="visible"/>
                                      </p:to>
                                    </p:set>
                                    <p:animEffect transition="in" filter="dissolve">
                                      <p:cBhvr>
                                        <p:cTn id="24" dur="500"/>
                                        <p:tgtEl>
                                          <p:spTgt spid="79"/>
                                        </p:tgtEl>
                                      </p:cBhvr>
                                    </p:animEffect>
                                  </p:childTnLst>
                                </p:cTn>
                              </p:par>
                              <p:par>
                                <p:cTn id="25" presetID="9" presetClass="entr" presetSubtype="0" fill="hold" grpId="0" nodeType="withEffect">
                                  <p:stCondLst>
                                    <p:cond delay="1000"/>
                                  </p:stCondLst>
                                  <p:childTnLst>
                                    <p:set>
                                      <p:cBhvr>
                                        <p:cTn id="26" dur="1" fill="hold">
                                          <p:stCondLst>
                                            <p:cond delay="0"/>
                                          </p:stCondLst>
                                        </p:cTn>
                                        <p:tgtEl>
                                          <p:spTgt spid="82"/>
                                        </p:tgtEl>
                                        <p:attrNameLst>
                                          <p:attrName>style.visibility</p:attrName>
                                        </p:attrNameLst>
                                      </p:cBhvr>
                                      <p:to>
                                        <p:strVal val="visible"/>
                                      </p:to>
                                    </p:set>
                                    <p:animEffect transition="in" filter="dissolve">
                                      <p:cBhvr>
                                        <p:cTn id="27" dur="500"/>
                                        <p:tgtEl>
                                          <p:spTgt spid="82"/>
                                        </p:tgtEl>
                                      </p:cBhvr>
                                    </p:animEffect>
                                  </p:childTnLst>
                                </p:cTn>
                              </p:par>
                              <p:par>
                                <p:cTn id="28" presetID="9" presetClass="entr" presetSubtype="0" fill="hold" grpId="0" nodeType="withEffect">
                                  <p:stCondLst>
                                    <p:cond delay="1000"/>
                                  </p:stCondLst>
                                  <p:childTnLst>
                                    <p:set>
                                      <p:cBhvr>
                                        <p:cTn id="29" dur="1" fill="hold">
                                          <p:stCondLst>
                                            <p:cond delay="0"/>
                                          </p:stCondLst>
                                        </p:cTn>
                                        <p:tgtEl>
                                          <p:spTgt spid="81"/>
                                        </p:tgtEl>
                                        <p:attrNameLst>
                                          <p:attrName>style.visibility</p:attrName>
                                        </p:attrNameLst>
                                      </p:cBhvr>
                                      <p:to>
                                        <p:strVal val="visible"/>
                                      </p:to>
                                    </p:set>
                                    <p:animEffect transition="in" filter="dissolve">
                                      <p:cBhvr>
                                        <p:cTn id="30" dur="500"/>
                                        <p:tgtEl>
                                          <p:spTgt spid="81"/>
                                        </p:tgtEl>
                                      </p:cBhvr>
                                    </p:animEffect>
                                  </p:childTnLst>
                                </p:cTn>
                              </p:par>
                              <p:par>
                                <p:cTn id="31" presetID="9" presetClass="entr" presetSubtype="0" fill="hold" grpId="0" nodeType="withEffect">
                                  <p:stCondLst>
                                    <p:cond delay="1000"/>
                                  </p:stCondLst>
                                  <p:childTnLst>
                                    <p:set>
                                      <p:cBhvr>
                                        <p:cTn id="32" dur="1" fill="hold">
                                          <p:stCondLst>
                                            <p:cond delay="0"/>
                                          </p:stCondLst>
                                        </p:cTn>
                                        <p:tgtEl>
                                          <p:spTgt spid="80"/>
                                        </p:tgtEl>
                                        <p:attrNameLst>
                                          <p:attrName>style.visibility</p:attrName>
                                        </p:attrNameLst>
                                      </p:cBhvr>
                                      <p:to>
                                        <p:strVal val="visible"/>
                                      </p:to>
                                    </p:set>
                                    <p:animEffect transition="in" filter="dissolve">
                                      <p:cBhvr>
                                        <p:cTn id="33" dur="500"/>
                                        <p:tgtEl>
                                          <p:spTgt spid="80"/>
                                        </p:tgtEl>
                                      </p:cBhvr>
                                    </p:animEffect>
                                  </p:childTnLst>
                                </p:cTn>
                              </p:par>
                              <p:par>
                                <p:cTn id="34" presetID="9" presetClass="entr" presetSubtype="0" fill="hold" grpId="0" nodeType="withEffect">
                                  <p:stCondLst>
                                    <p:cond delay="1000"/>
                                  </p:stCondLst>
                                  <p:childTnLst>
                                    <p:set>
                                      <p:cBhvr>
                                        <p:cTn id="35" dur="1" fill="hold">
                                          <p:stCondLst>
                                            <p:cond delay="0"/>
                                          </p:stCondLst>
                                        </p:cTn>
                                        <p:tgtEl>
                                          <p:spTgt spid="84"/>
                                        </p:tgtEl>
                                        <p:attrNameLst>
                                          <p:attrName>style.visibility</p:attrName>
                                        </p:attrNameLst>
                                      </p:cBhvr>
                                      <p:to>
                                        <p:strVal val="visible"/>
                                      </p:to>
                                    </p:set>
                                    <p:animEffect transition="in" filter="dissolve">
                                      <p:cBhvr>
                                        <p:cTn id="36" dur="500"/>
                                        <p:tgtEl>
                                          <p:spTgt spid="84"/>
                                        </p:tgtEl>
                                      </p:cBhvr>
                                    </p:animEffect>
                                  </p:childTnLst>
                                </p:cTn>
                              </p:par>
                              <p:par>
                                <p:cTn id="37" presetID="9" presetClass="entr" presetSubtype="0" fill="hold" grpId="0" nodeType="withEffect">
                                  <p:stCondLst>
                                    <p:cond delay="1000"/>
                                  </p:stCondLst>
                                  <p:childTnLst>
                                    <p:set>
                                      <p:cBhvr>
                                        <p:cTn id="38" dur="1" fill="hold">
                                          <p:stCondLst>
                                            <p:cond delay="0"/>
                                          </p:stCondLst>
                                        </p:cTn>
                                        <p:tgtEl>
                                          <p:spTgt spid="88"/>
                                        </p:tgtEl>
                                        <p:attrNameLst>
                                          <p:attrName>style.visibility</p:attrName>
                                        </p:attrNameLst>
                                      </p:cBhvr>
                                      <p:to>
                                        <p:strVal val="visible"/>
                                      </p:to>
                                    </p:set>
                                    <p:animEffect transition="in" filter="dissolve">
                                      <p:cBhvr>
                                        <p:cTn id="39" dur="500"/>
                                        <p:tgtEl>
                                          <p:spTgt spid="88"/>
                                        </p:tgtEl>
                                      </p:cBhvr>
                                    </p:animEffect>
                                  </p:childTnLst>
                                </p:cTn>
                              </p:par>
                              <p:par>
                                <p:cTn id="40" presetID="9" presetClass="entr" presetSubtype="0" fill="hold" grpId="0" nodeType="withEffect">
                                  <p:stCondLst>
                                    <p:cond delay="1000"/>
                                  </p:stCondLst>
                                  <p:childTnLst>
                                    <p:set>
                                      <p:cBhvr>
                                        <p:cTn id="41" dur="1" fill="hold">
                                          <p:stCondLst>
                                            <p:cond delay="0"/>
                                          </p:stCondLst>
                                        </p:cTn>
                                        <p:tgtEl>
                                          <p:spTgt spid="85"/>
                                        </p:tgtEl>
                                        <p:attrNameLst>
                                          <p:attrName>style.visibility</p:attrName>
                                        </p:attrNameLst>
                                      </p:cBhvr>
                                      <p:to>
                                        <p:strVal val="visible"/>
                                      </p:to>
                                    </p:set>
                                    <p:animEffect transition="in" filter="dissolve">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xit" presetSubtype="0" fill="hold" grpId="1" nodeType="clickEffect">
                                  <p:stCondLst>
                                    <p:cond delay="0"/>
                                  </p:stCondLst>
                                  <p:childTnLst>
                                    <p:animEffect transition="out" filter="dissolve">
                                      <p:cBhvr>
                                        <p:cTn id="46" dur="500"/>
                                        <p:tgtEl>
                                          <p:spTgt spid="64"/>
                                        </p:tgtEl>
                                      </p:cBhvr>
                                    </p:animEffect>
                                    <p:set>
                                      <p:cBhvr>
                                        <p:cTn id="47" dur="1" fill="hold">
                                          <p:stCondLst>
                                            <p:cond delay="499"/>
                                          </p:stCondLst>
                                        </p:cTn>
                                        <p:tgtEl>
                                          <p:spTgt spid="64"/>
                                        </p:tgtEl>
                                        <p:attrNameLst>
                                          <p:attrName>style.visibility</p:attrName>
                                        </p:attrNameLst>
                                      </p:cBhvr>
                                      <p:to>
                                        <p:strVal val="hidden"/>
                                      </p:to>
                                    </p:set>
                                  </p:childTnLst>
                                </p:cTn>
                              </p:par>
                              <p:par>
                                <p:cTn id="48" presetID="9" presetClass="entr" presetSubtype="0" fill="hold" grpId="0" nodeType="withEffect">
                                  <p:stCondLst>
                                    <p:cond delay="0"/>
                                  </p:stCondLst>
                                  <p:childTnLst>
                                    <p:set>
                                      <p:cBhvr>
                                        <p:cTn id="49" dur="1" fill="hold">
                                          <p:stCondLst>
                                            <p:cond delay="0"/>
                                          </p:stCondLst>
                                        </p:cTn>
                                        <p:tgtEl>
                                          <p:spTgt spid="89"/>
                                        </p:tgtEl>
                                        <p:attrNameLst>
                                          <p:attrName>style.visibility</p:attrName>
                                        </p:attrNameLst>
                                      </p:cBhvr>
                                      <p:to>
                                        <p:strVal val="visible"/>
                                      </p:to>
                                    </p:set>
                                    <p:animEffect transition="in" filter="dissolve">
                                      <p:cBhvr>
                                        <p:cTn id="50" dur="500"/>
                                        <p:tgtEl>
                                          <p:spTgt spid="89"/>
                                        </p:tgtEl>
                                      </p:cBhvr>
                                    </p:animEffect>
                                  </p:childTnLst>
                                </p:cTn>
                              </p:par>
                              <p:par>
                                <p:cTn id="51" presetID="9" presetClass="entr" presetSubtype="0" fill="hold" grpId="0" nodeType="withEffect">
                                  <p:stCondLst>
                                    <p:cond delay="1000"/>
                                  </p:stCondLst>
                                  <p:childTnLst>
                                    <p:set>
                                      <p:cBhvr>
                                        <p:cTn id="52" dur="1" fill="hold">
                                          <p:stCondLst>
                                            <p:cond delay="0"/>
                                          </p:stCondLst>
                                        </p:cTn>
                                        <p:tgtEl>
                                          <p:spTgt spid="77"/>
                                        </p:tgtEl>
                                        <p:attrNameLst>
                                          <p:attrName>style.visibility</p:attrName>
                                        </p:attrNameLst>
                                      </p:cBhvr>
                                      <p:to>
                                        <p:strVal val="visible"/>
                                      </p:to>
                                    </p:set>
                                    <p:animEffect transition="in" filter="dissolve">
                                      <p:cBhvr>
                                        <p:cTn id="53" dur="500"/>
                                        <p:tgtEl>
                                          <p:spTgt spid="77"/>
                                        </p:tgtEl>
                                      </p:cBhvr>
                                    </p:animEffect>
                                  </p:childTnLst>
                                </p:cTn>
                              </p:par>
                              <p:par>
                                <p:cTn id="54" presetID="9" presetClass="entr" presetSubtype="0" fill="hold" grpId="0" nodeType="withEffect">
                                  <p:stCondLst>
                                    <p:cond delay="1000"/>
                                  </p:stCondLst>
                                  <p:childTnLst>
                                    <p:set>
                                      <p:cBhvr>
                                        <p:cTn id="55" dur="1" fill="hold">
                                          <p:stCondLst>
                                            <p:cond delay="0"/>
                                          </p:stCondLst>
                                        </p:cTn>
                                        <p:tgtEl>
                                          <p:spTgt spid="83"/>
                                        </p:tgtEl>
                                        <p:attrNameLst>
                                          <p:attrName>style.visibility</p:attrName>
                                        </p:attrNameLst>
                                      </p:cBhvr>
                                      <p:to>
                                        <p:strVal val="visible"/>
                                      </p:to>
                                    </p:set>
                                    <p:animEffect transition="in" filter="dissolve">
                                      <p:cBhvr>
                                        <p:cTn id="56" dur="500"/>
                                        <p:tgtEl>
                                          <p:spTgt spid="83"/>
                                        </p:tgtEl>
                                      </p:cBhvr>
                                    </p:animEffect>
                                  </p:childTnLst>
                                </p:cTn>
                              </p:par>
                              <p:par>
                                <p:cTn id="57" presetID="9" presetClass="entr" presetSubtype="0" fill="hold" grpId="0" nodeType="withEffect">
                                  <p:stCondLst>
                                    <p:cond delay="1000"/>
                                  </p:stCondLst>
                                  <p:childTnLst>
                                    <p:set>
                                      <p:cBhvr>
                                        <p:cTn id="58" dur="1" fill="hold">
                                          <p:stCondLst>
                                            <p:cond delay="0"/>
                                          </p:stCondLst>
                                        </p:cTn>
                                        <p:tgtEl>
                                          <p:spTgt spid="74"/>
                                        </p:tgtEl>
                                        <p:attrNameLst>
                                          <p:attrName>style.visibility</p:attrName>
                                        </p:attrNameLst>
                                      </p:cBhvr>
                                      <p:to>
                                        <p:strVal val="visible"/>
                                      </p:to>
                                    </p:set>
                                    <p:animEffect transition="in" filter="dissolve">
                                      <p:cBhvr>
                                        <p:cTn id="59" dur="500"/>
                                        <p:tgtEl>
                                          <p:spTgt spid="74"/>
                                        </p:tgtEl>
                                      </p:cBhvr>
                                    </p:animEffect>
                                  </p:childTnLst>
                                </p:cTn>
                              </p:par>
                              <p:par>
                                <p:cTn id="60" presetID="9" presetClass="entr" presetSubtype="0" fill="hold" grpId="0" nodeType="withEffect">
                                  <p:stCondLst>
                                    <p:cond delay="1000"/>
                                  </p:stCondLst>
                                  <p:childTnLst>
                                    <p:set>
                                      <p:cBhvr>
                                        <p:cTn id="61" dur="1" fill="hold">
                                          <p:stCondLst>
                                            <p:cond delay="0"/>
                                          </p:stCondLst>
                                        </p:cTn>
                                        <p:tgtEl>
                                          <p:spTgt spid="73"/>
                                        </p:tgtEl>
                                        <p:attrNameLst>
                                          <p:attrName>style.visibility</p:attrName>
                                        </p:attrNameLst>
                                      </p:cBhvr>
                                      <p:to>
                                        <p:strVal val="visible"/>
                                      </p:to>
                                    </p:set>
                                    <p:animEffect transition="in" filter="dissolve">
                                      <p:cBhvr>
                                        <p:cTn id="62" dur="500"/>
                                        <p:tgtEl>
                                          <p:spTgt spid="73"/>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xit" presetSubtype="0" fill="hold" grpId="1" nodeType="clickEffect">
                                  <p:stCondLst>
                                    <p:cond delay="0"/>
                                  </p:stCondLst>
                                  <p:childTnLst>
                                    <p:animEffect transition="out" filter="dissolve">
                                      <p:cBhvr>
                                        <p:cTn id="66" dur="500"/>
                                        <p:tgtEl>
                                          <p:spTgt spid="89"/>
                                        </p:tgtEl>
                                      </p:cBhvr>
                                    </p:animEffect>
                                    <p:set>
                                      <p:cBhvr>
                                        <p:cTn id="67" dur="1" fill="hold">
                                          <p:stCondLst>
                                            <p:cond delay="499"/>
                                          </p:stCondLst>
                                        </p:cTn>
                                        <p:tgtEl>
                                          <p:spTgt spid="89"/>
                                        </p:tgtEl>
                                        <p:attrNameLst>
                                          <p:attrName>style.visibility</p:attrName>
                                        </p:attrNameLst>
                                      </p:cBhvr>
                                      <p:to>
                                        <p:strVal val="hidden"/>
                                      </p:to>
                                    </p:set>
                                  </p:childTnLst>
                                </p:cTn>
                              </p:par>
                              <p:par>
                                <p:cTn id="68" presetID="9" presetClass="entr" presetSubtype="0" fill="hold" grpId="0" nodeType="withEffect">
                                  <p:stCondLst>
                                    <p:cond delay="0"/>
                                  </p:stCondLst>
                                  <p:childTnLst>
                                    <p:set>
                                      <p:cBhvr>
                                        <p:cTn id="69" dur="1" fill="hold">
                                          <p:stCondLst>
                                            <p:cond delay="0"/>
                                          </p:stCondLst>
                                        </p:cTn>
                                        <p:tgtEl>
                                          <p:spTgt spid="90"/>
                                        </p:tgtEl>
                                        <p:attrNameLst>
                                          <p:attrName>style.visibility</p:attrName>
                                        </p:attrNameLst>
                                      </p:cBhvr>
                                      <p:to>
                                        <p:strVal val="visible"/>
                                      </p:to>
                                    </p:set>
                                    <p:animEffect transition="in" filter="dissolve">
                                      <p:cBhvr>
                                        <p:cTn id="70" dur="500"/>
                                        <p:tgtEl>
                                          <p:spTgt spid="90"/>
                                        </p:tgtEl>
                                      </p:cBhvr>
                                    </p:animEffect>
                                  </p:childTnLst>
                                </p:cTn>
                              </p:par>
                              <p:par>
                                <p:cTn id="71" presetID="9" presetClass="entr" presetSubtype="0" fill="hold" grpId="0" nodeType="withEffect">
                                  <p:stCondLst>
                                    <p:cond delay="500"/>
                                  </p:stCondLst>
                                  <p:childTnLst>
                                    <p:set>
                                      <p:cBhvr>
                                        <p:cTn id="72" dur="1" fill="hold">
                                          <p:stCondLst>
                                            <p:cond delay="0"/>
                                          </p:stCondLst>
                                        </p:cTn>
                                        <p:tgtEl>
                                          <p:spTgt spid="76"/>
                                        </p:tgtEl>
                                        <p:attrNameLst>
                                          <p:attrName>style.visibility</p:attrName>
                                        </p:attrNameLst>
                                      </p:cBhvr>
                                      <p:to>
                                        <p:strVal val="visible"/>
                                      </p:to>
                                    </p:set>
                                    <p:animEffect transition="in" filter="dissolve">
                                      <p:cBhvr>
                                        <p:cTn id="73" dur="500"/>
                                        <p:tgtEl>
                                          <p:spTgt spid="76"/>
                                        </p:tgtEl>
                                      </p:cBhvr>
                                    </p:animEffect>
                                  </p:childTnLst>
                                </p:cTn>
                              </p:par>
                              <p:par>
                                <p:cTn id="74" presetID="9" presetClass="entr" presetSubtype="0" fill="hold" grpId="0" nodeType="withEffect">
                                  <p:stCondLst>
                                    <p:cond delay="500"/>
                                  </p:stCondLst>
                                  <p:childTnLst>
                                    <p:set>
                                      <p:cBhvr>
                                        <p:cTn id="75" dur="1" fill="hold">
                                          <p:stCondLst>
                                            <p:cond delay="0"/>
                                          </p:stCondLst>
                                        </p:cTn>
                                        <p:tgtEl>
                                          <p:spTgt spid="72"/>
                                        </p:tgtEl>
                                        <p:attrNameLst>
                                          <p:attrName>style.visibility</p:attrName>
                                        </p:attrNameLst>
                                      </p:cBhvr>
                                      <p:to>
                                        <p:strVal val="visible"/>
                                      </p:to>
                                    </p:set>
                                    <p:animEffect transition="in" filter="dissolve">
                                      <p:cBhvr>
                                        <p:cTn id="76"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1" grpId="1"/>
      <p:bldP spid="64" grpId="0"/>
      <p:bldP spid="64" grpId="1"/>
      <p:bldP spid="72" grpId="0" animBg="1"/>
      <p:bldP spid="73" grpId="0" animBg="1"/>
      <p:bldP spid="74"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8" grpId="0" animBg="1"/>
      <p:bldP spid="89" grpId="0"/>
      <p:bldP spid="89" grpId="1"/>
      <p:bldP spid="90"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12" name="Rectangle 11">
            <a:extLst>
              <a:ext uri="{FF2B5EF4-FFF2-40B4-BE49-F238E27FC236}">
                <a16:creationId xmlns:a16="http://schemas.microsoft.com/office/drawing/2014/main" id="{D0AF94D2-0B44-3C4B-BBAB-ABAE3014B27F}"/>
              </a:ext>
            </a:extLst>
          </p:cNvPr>
          <p:cNvSpPr/>
          <p:nvPr/>
        </p:nvSpPr>
        <p:spPr>
          <a:xfrm>
            <a:off x="1752939"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3" name="Rectangle 12">
            <a:extLst>
              <a:ext uri="{FF2B5EF4-FFF2-40B4-BE49-F238E27FC236}">
                <a16:creationId xmlns:a16="http://schemas.microsoft.com/office/drawing/2014/main" id="{02B78F46-FB84-FA4A-8C34-2E046382D0E8}"/>
              </a:ext>
            </a:extLst>
          </p:cNvPr>
          <p:cNvSpPr/>
          <p:nvPr/>
        </p:nvSpPr>
        <p:spPr>
          <a:xfrm>
            <a:off x="2522857"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4" name="Rectangle 13">
            <a:extLst>
              <a:ext uri="{FF2B5EF4-FFF2-40B4-BE49-F238E27FC236}">
                <a16:creationId xmlns:a16="http://schemas.microsoft.com/office/drawing/2014/main" id="{384329AA-A45E-3145-9A7F-28018048E5AF}"/>
              </a:ext>
            </a:extLst>
          </p:cNvPr>
          <p:cNvSpPr/>
          <p:nvPr/>
        </p:nvSpPr>
        <p:spPr>
          <a:xfrm>
            <a:off x="3292775"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6" name="Rectangle 15">
            <a:extLst>
              <a:ext uri="{FF2B5EF4-FFF2-40B4-BE49-F238E27FC236}">
                <a16:creationId xmlns:a16="http://schemas.microsoft.com/office/drawing/2014/main" id="{F609E66A-4DAE-EC42-8E9D-AA6E38806170}"/>
              </a:ext>
            </a:extLst>
          </p:cNvPr>
          <p:cNvSpPr/>
          <p:nvPr/>
        </p:nvSpPr>
        <p:spPr>
          <a:xfrm>
            <a:off x="1752939"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7" name="Rectangle 16">
            <a:extLst>
              <a:ext uri="{FF2B5EF4-FFF2-40B4-BE49-F238E27FC236}">
                <a16:creationId xmlns:a16="http://schemas.microsoft.com/office/drawing/2014/main" id="{D54A6568-3D4C-D945-8CF1-C551FBE402A7}"/>
              </a:ext>
            </a:extLst>
          </p:cNvPr>
          <p:cNvSpPr/>
          <p:nvPr/>
        </p:nvSpPr>
        <p:spPr>
          <a:xfrm>
            <a:off x="2522857"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145F2484-83CA-8D43-B986-C8229BC8872A}"/>
              </a:ext>
            </a:extLst>
          </p:cNvPr>
          <p:cNvSpPr/>
          <p:nvPr/>
        </p:nvSpPr>
        <p:spPr>
          <a:xfrm>
            <a:off x="3292775"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7" name="Rectangle 26">
            <a:extLst>
              <a:ext uri="{FF2B5EF4-FFF2-40B4-BE49-F238E27FC236}">
                <a16:creationId xmlns:a16="http://schemas.microsoft.com/office/drawing/2014/main" id="{9DEEE39F-469A-B74D-B831-E55752467796}"/>
              </a:ext>
            </a:extLst>
          </p:cNvPr>
          <p:cNvSpPr/>
          <p:nvPr/>
        </p:nvSpPr>
        <p:spPr>
          <a:xfrm>
            <a:off x="983021"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8" name="Rectangle 27">
            <a:extLst>
              <a:ext uri="{FF2B5EF4-FFF2-40B4-BE49-F238E27FC236}">
                <a16:creationId xmlns:a16="http://schemas.microsoft.com/office/drawing/2014/main" id="{59D46361-42BC-974D-9AD1-739F84493345}"/>
              </a:ext>
            </a:extLst>
          </p:cNvPr>
          <p:cNvSpPr/>
          <p:nvPr/>
        </p:nvSpPr>
        <p:spPr>
          <a:xfrm>
            <a:off x="983021"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9" name="Rectangle 28">
            <a:extLst>
              <a:ext uri="{FF2B5EF4-FFF2-40B4-BE49-F238E27FC236}">
                <a16:creationId xmlns:a16="http://schemas.microsoft.com/office/drawing/2014/main" id="{D21698D9-D4C7-2848-B74D-79692305436D}"/>
              </a:ext>
            </a:extLst>
          </p:cNvPr>
          <p:cNvSpPr/>
          <p:nvPr/>
        </p:nvSpPr>
        <p:spPr>
          <a:xfrm>
            <a:off x="1752939"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8C610EAE-464B-8D48-BA6E-84B5F5A11E08}"/>
              </a:ext>
            </a:extLst>
          </p:cNvPr>
          <p:cNvSpPr/>
          <p:nvPr/>
        </p:nvSpPr>
        <p:spPr>
          <a:xfrm>
            <a:off x="2522857"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Rectangle 30">
            <a:extLst>
              <a:ext uri="{FF2B5EF4-FFF2-40B4-BE49-F238E27FC236}">
                <a16:creationId xmlns:a16="http://schemas.microsoft.com/office/drawing/2014/main" id="{490EAEB3-467E-EE44-BCA8-685A7547E89D}"/>
              </a:ext>
            </a:extLst>
          </p:cNvPr>
          <p:cNvSpPr/>
          <p:nvPr/>
        </p:nvSpPr>
        <p:spPr>
          <a:xfrm>
            <a:off x="3292775"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2" name="Rectangle 31">
            <a:extLst>
              <a:ext uri="{FF2B5EF4-FFF2-40B4-BE49-F238E27FC236}">
                <a16:creationId xmlns:a16="http://schemas.microsoft.com/office/drawing/2014/main" id="{5B04FA9C-DAB5-AF41-96C0-4C369A0ECCAE}"/>
              </a:ext>
            </a:extLst>
          </p:cNvPr>
          <p:cNvSpPr/>
          <p:nvPr/>
        </p:nvSpPr>
        <p:spPr>
          <a:xfrm>
            <a:off x="1752939"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a:t>
            </a:r>
          </a:p>
        </p:txBody>
      </p:sp>
      <p:sp>
        <p:nvSpPr>
          <p:cNvPr id="33" name="Rectangle 32">
            <a:extLst>
              <a:ext uri="{FF2B5EF4-FFF2-40B4-BE49-F238E27FC236}">
                <a16:creationId xmlns:a16="http://schemas.microsoft.com/office/drawing/2014/main" id="{B00F4E92-D2BC-FA4F-829B-00F694505A33}"/>
              </a:ext>
            </a:extLst>
          </p:cNvPr>
          <p:cNvSpPr/>
          <p:nvPr/>
        </p:nvSpPr>
        <p:spPr>
          <a:xfrm>
            <a:off x="2522857"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‘d’</a:t>
            </a:r>
          </a:p>
        </p:txBody>
      </p:sp>
      <p:sp>
        <p:nvSpPr>
          <p:cNvPr id="34" name="Rectangle 33">
            <a:extLst>
              <a:ext uri="{FF2B5EF4-FFF2-40B4-BE49-F238E27FC236}">
                <a16:creationId xmlns:a16="http://schemas.microsoft.com/office/drawing/2014/main" id="{31E617E2-8AF7-F74D-BF30-516392684A7E}"/>
              </a:ext>
            </a:extLst>
          </p:cNvPr>
          <p:cNvSpPr/>
          <p:nvPr/>
        </p:nvSpPr>
        <p:spPr>
          <a:xfrm>
            <a:off x="3292775"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35" name="Rectangle 34">
            <a:extLst>
              <a:ext uri="{FF2B5EF4-FFF2-40B4-BE49-F238E27FC236}">
                <a16:creationId xmlns:a16="http://schemas.microsoft.com/office/drawing/2014/main" id="{C09C90B1-86B7-6244-85D3-D0D4C6CDA191}"/>
              </a:ext>
            </a:extLst>
          </p:cNvPr>
          <p:cNvSpPr/>
          <p:nvPr/>
        </p:nvSpPr>
        <p:spPr>
          <a:xfrm>
            <a:off x="983021"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6" name="Rectangle 35">
            <a:extLst>
              <a:ext uri="{FF2B5EF4-FFF2-40B4-BE49-F238E27FC236}">
                <a16:creationId xmlns:a16="http://schemas.microsoft.com/office/drawing/2014/main" id="{D624C45B-8852-A343-8F87-A817E87B8EAE}"/>
              </a:ext>
            </a:extLst>
          </p:cNvPr>
          <p:cNvSpPr/>
          <p:nvPr/>
        </p:nvSpPr>
        <p:spPr>
          <a:xfrm>
            <a:off x="983021"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a:t>
            </a:r>
          </a:p>
        </p:txBody>
      </p:sp>
      <p:sp>
        <p:nvSpPr>
          <p:cNvPr id="37" name="Rectangle 36">
            <a:extLst>
              <a:ext uri="{FF2B5EF4-FFF2-40B4-BE49-F238E27FC236}">
                <a16:creationId xmlns:a16="http://schemas.microsoft.com/office/drawing/2014/main" id="{C92CB9BD-F5DA-E540-A81B-B8707976A154}"/>
              </a:ext>
            </a:extLst>
          </p:cNvPr>
          <p:cNvSpPr/>
          <p:nvPr/>
        </p:nvSpPr>
        <p:spPr>
          <a:xfrm>
            <a:off x="1752939"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‘o’</a:t>
            </a:r>
          </a:p>
        </p:txBody>
      </p:sp>
      <p:sp>
        <p:nvSpPr>
          <p:cNvPr id="38" name="Rectangle 37">
            <a:extLst>
              <a:ext uri="{FF2B5EF4-FFF2-40B4-BE49-F238E27FC236}">
                <a16:creationId xmlns:a16="http://schemas.microsoft.com/office/drawing/2014/main" id="{9BE60052-AA60-8643-87E3-C3064BD9633C}"/>
              </a:ext>
            </a:extLst>
          </p:cNvPr>
          <p:cNvSpPr/>
          <p:nvPr/>
        </p:nvSpPr>
        <p:spPr>
          <a:xfrm>
            <a:off x="2522857"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‘W’</a:t>
            </a:r>
          </a:p>
        </p:txBody>
      </p:sp>
      <p:sp>
        <p:nvSpPr>
          <p:cNvPr id="39" name="Rectangle 38">
            <a:extLst>
              <a:ext uri="{FF2B5EF4-FFF2-40B4-BE49-F238E27FC236}">
                <a16:creationId xmlns:a16="http://schemas.microsoft.com/office/drawing/2014/main" id="{40B982DD-C28A-2A48-972F-403695069A4C}"/>
              </a:ext>
            </a:extLst>
          </p:cNvPr>
          <p:cNvSpPr/>
          <p:nvPr/>
        </p:nvSpPr>
        <p:spPr>
          <a:xfrm>
            <a:off x="3292775"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 ‘</a:t>
            </a:r>
          </a:p>
        </p:txBody>
      </p:sp>
      <p:sp>
        <p:nvSpPr>
          <p:cNvPr id="40" name="Rectangle 39">
            <a:extLst>
              <a:ext uri="{FF2B5EF4-FFF2-40B4-BE49-F238E27FC236}">
                <a16:creationId xmlns:a16="http://schemas.microsoft.com/office/drawing/2014/main" id="{5F80B220-FA27-5D4D-848A-E7AA8D9C915F}"/>
              </a:ext>
            </a:extLst>
          </p:cNvPr>
          <p:cNvSpPr/>
          <p:nvPr/>
        </p:nvSpPr>
        <p:spPr>
          <a:xfrm>
            <a:off x="1752939"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‘o’</a:t>
            </a:r>
          </a:p>
        </p:txBody>
      </p:sp>
      <p:sp>
        <p:nvSpPr>
          <p:cNvPr id="41" name="Rectangle 40">
            <a:extLst>
              <a:ext uri="{FF2B5EF4-FFF2-40B4-BE49-F238E27FC236}">
                <a16:creationId xmlns:a16="http://schemas.microsoft.com/office/drawing/2014/main" id="{2686776D-58CD-5E43-87DB-1DA22C8B7EB8}"/>
              </a:ext>
            </a:extLst>
          </p:cNvPr>
          <p:cNvSpPr/>
          <p:nvPr/>
        </p:nvSpPr>
        <p:spPr>
          <a:xfrm>
            <a:off x="2522857"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42" name="Rectangle 41">
            <a:extLst>
              <a:ext uri="{FF2B5EF4-FFF2-40B4-BE49-F238E27FC236}">
                <a16:creationId xmlns:a16="http://schemas.microsoft.com/office/drawing/2014/main" id="{B52094E3-025E-D64B-A8C3-114A8FEBE796}"/>
              </a:ext>
            </a:extLst>
          </p:cNvPr>
          <p:cNvSpPr/>
          <p:nvPr/>
        </p:nvSpPr>
        <p:spPr>
          <a:xfrm>
            <a:off x="3292775"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43" name="Rectangle 42">
            <a:extLst>
              <a:ext uri="{FF2B5EF4-FFF2-40B4-BE49-F238E27FC236}">
                <a16:creationId xmlns:a16="http://schemas.microsoft.com/office/drawing/2014/main" id="{23DC12E9-CD22-4A40-8461-80CA170DE86E}"/>
              </a:ext>
            </a:extLst>
          </p:cNvPr>
          <p:cNvSpPr/>
          <p:nvPr/>
        </p:nvSpPr>
        <p:spPr>
          <a:xfrm>
            <a:off x="983021"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‘r’</a:t>
            </a:r>
          </a:p>
        </p:txBody>
      </p:sp>
      <p:sp>
        <p:nvSpPr>
          <p:cNvPr id="44" name="Rectangle 43">
            <a:extLst>
              <a:ext uri="{FF2B5EF4-FFF2-40B4-BE49-F238E27FC236}">
                <a16:creationId xmlns:a16="http://schemas.microsoft.com/office/drawing/2014/main" id="{E6347B41-A9E3-2548-8F64-B6B895EF76A6}"/>
              </a:ext>
            </a:extLst>
          </p:cNvPr>
          <p:cNvSpPr/>
          <p:nvPr/>
        </p:nvSpPr>
        <p:spPr>
          <a:xfrm>
            <a:off x="983021"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a:t>
            </a:r>
          </a:p>
        </p:txBody>
      </p:sp>
      <p:sp>
        <p:nvSpPr>
          <p:cNvPr id="45" name="Rectangle 44">
            <a:extLst>
              <a:ext uri="{FF2B5EF4-FFF2-40B4-BE49-F238E27FC236}">
                <a16:creationId xmlns:a16="http://schemas.microsoft.com/office/drawing/2014/main" id="{4522C03D-43FD-204B-9152-8C10FDCB1BA5}"/>
              </a:ext>
            </a:extLst>
          </p:cNvPr>
          <p:cNvSpPr/>
          <p:nvPr/>
        </p:nvSpPr>
        <p:spPr>
          <a:xfrm>
            <a:off x="1752939"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‘H’</a:t>
            </a:r>
          </a:p>
        </p:txBody>
      </p:sp>
      <p:sp>
        <p:nvSpPr>
          <p:cNvPr id="46" name="Rectangle 45">
            <a:extLst>
              <a:ext uri="{FF2B5EF4-FFF2-40B4-BE49-F238E27FC236}">
                <a16:creationId xmlns:a16="http://schemas.microsoft.com/office/drawing/2014/main" id="{0005D84C-9793-4047-9CB9-FA97ED952649}"/>
              </a:ext>
            </a:extLst>
          </p:cNvPr>
          <p:cNvSpPr/>
          <p:nvPr/>
        </p:nvSpPr>
        <p:spPr>
          <a:xfrm>
            <a:off x="2522857"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7" name="Rectangle 46">
            <a:extLst>
              <a:ext uri="{FF2B5EF4-FFF2-40B4-BE49-F238E27FC236}">
                <a16:creationId xmlns:a16="http://schemas.microsoft.com/office/drawing/2014/main" id="{A2B91978-E5B7-C04B-8C45-EEA363B851D1}"/>
              </a:ext>
            </a:extLst>
          </p:cNvPr>
          <p:cNvSpPr/>
          <p:nvPr/>
        </p:nvSpPr>
        <p:spPr>
          <a:xfrm>
            <a:off x="3292775"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8" name="Rectangle 47">
            <a:extLst>
              <a:ext uri="{FF2B5EF4-FFF2-40B4-BE49-F238E27FC236}">
                <a16:creationId xmlns:a16="http://schemas.microsoft.com/office/drawing/2014/main" id="{BCA762ED-1AD9-B746-88E3-325E73207D57}"/>
              </a:ext>
            </a:extLst>
          </p:cNvPr>
          <p:cNvSpPr/>
          <p:nvPr/>
        </p:nvSpPr>
        <p:spPr>
          <a:xfrm>
            <a:off x="1752939"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9" name="Rectangle 48">
            <a:extLst>
              <a:ext uri="{FF2B5EF4-FFF2-40B4-BE49-F238E27FC236}">
                <a16:creationId xmlns:a16="http://schemas.microsoft.com/office/drawing/2014/main" id="{4BC41583-0E5D-6F4D-9BA2-2CC77A7225BE}"/>
              </a:ext>
            </a:extLst>
          </p:cNvPr>
          <p:cNvSpPr/>
          <p:nvPr/>
        </p:nvSpPr>
        <p:spPr>
          <a:xfrm>
            <a:off x="2522857"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0" name="Rectangle 49">
            <a:extLst>
              <a:ext uri="{FF2B5EF4-FFF2-40B4-BE49-F238E27FC236}">
                <a16:creationId xmlns:a16="http://schemas.microsoft.com/office/drawing/2014/main" id="{452E6BFB-A876-F049-853D-6AF8556150D3}"/>
              </a:ext>
            </a:extLst>
          </p:cNvPr>
          <p:cNvSpPr/>
          <p:nvPr/>
        </p:nvSpPr>
        <p:spPr>
          <a:xfrm>
            <a:off x="3292775"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1" name="Rectangle 50">
            <a:extLst>
              <a:ext uri="{FF2B5EF4-FFF2-40B4-BE49-F238E27FC236}">
                <a16:creationId xmlns:a16="http://schemas.microsoft.com/office/drawing/2014/main" id="{6467EB67-077F-8340-8F28-C6ACE2B96BEE}"/>
              </a:ext>
            </a:extLst>
          </p:cNvPr>
          <p:cNvSpPr/>
          <p:nvPr/>
        </p:nvSpPr>
        <p:spPr>
          <a:xfrm>
            <a:off x="983021"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‘e’</a:t>
            </a:r>
          </a:p>
        </p:txBody>
      </p:sp>
      <p:sp>
        <p:nvSpPr>
          <p:cNvPr id="52" name="Rectangle 51">
            <a:extLst>
              <a:ext uri="{FF2B5EF4-FFF2-40B4-BE49-F238E27FC236}">
                <a16:creationId xmlns:a16="http://schemas.microsoft.com/office/drawing/2014/main" id="{EBCFAADB-D9C0-3A41-9538-0AF94B520798}"/>
              </a:ext>
            </a:extLst>
          </p:cNvPr>
          <p:cNvSpPr/>
          <p:nvPr/>
        </p:nvSpPr>
        <p:spPr>
          <a:xfrm>
            <a:off x="983021"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9" name="TextBox 8">
            <a:extLst>
              <a:ext uri="{FF2B5EF4-FFF2-40B4-BE49-F238E27FC236}">
                <a16:creationId xmlns:a16="http://schemas.microsoft.com/office/drawing/2014/main" id="{1961F117-2A96-EF49-9F39-1FB9C86E895E}"/>
              </a:ext>
            </a:extLst>
          </p:cNvPr>
          <p:cNvSpPr txBox="1"/>
          <p:nvPr/>
        </p:nvSpPr>
        <p:spPr>
          <a:xfrm>
            <a:off x="1752939" y="1829680"/>
            <a:ext cx="1526315" cy="369332"/>
          </a:xfrm>
          <a:prstGeom prst="rect">
            <a:avLst/>
          </a:prstGeom>
          <a:noFill/>
        </p:spPr>
        <p:txBody>
          <a:bodyPr wrap="none" rtlCol="0">
            <a:spAutoFit/>
          </a:bodyPr>
          <a:lstStyle/>
          <a:p>
            <a:pPr algn="ctr"/>
            <a:r>
              <a:rPr lang="en-US" dirty="0"/>
              <a:t>Program Stack</a:t>
            </a:r>
          </a:p>
        </p:txBody>
      </p:sp>
      <p:grpSp>
        <p:nvGrpSpPr>
          <p:cNvPr id="59" name="Group 58">
            <a:extLst>
              <a:ext uri="{FF2B5EF4-FFF2-40B4-BE49-F238E27FC236}">
                <a16:creationId xmlns:a16="http://schemas.microsoft.com/office/drawing/2014/main" id="{7ACF4131-1216-334B-BED9-DC6E8663878A}"/>
              </a:ext>
            </a:extLst>
          </p:cNvPr>
          <p:cNvGrpSpPr/>
          <p:nvPr/>
        </p:nvGrpSpPr>
        <p:grpSpPr>
          <a:xfrm>
            <a:off x="4062693" y="4614911"/>
            <a:ext cx="1088691" cy="369332"/>
            <a:chOff x="4062693" y="2230971"/>
            <a:chExt cx="1088691" cy="369332"/>
          </a:xfrm>
        </p:grpSpPr>
        <p:sp>
          <p:nvSpPr>
            <p:cNvPr id="10" name="TextBox 9">
              <a:extLst>
                <a:ext uri="{FF2B5EF4-FFF2-40B4-BE49-F238E27FC236}">
                  <a16:creationId xmlns:a16="http://schemas.microsoft.com/office/drawing/2014/main" id="{F6CDC4CC-BB56-6A43-9EFB-2A7054985FAF}"/>
                </a:ext>
              </a:extLst>
            </p:cNvPr>
            <p:cNvSpPr txBox="1"/>
            <p:nvPr/>
          </p:nvSpPr>
          <p:spPr>
            <a:xfrm>
              <a:off x="4513837" y="2230971"/>
              <a:ext cx="637547" cy="369332"/>
            </a:xfrm>
            <a:prstGeom prst="rect">
              <a:avLst/>
            </a:prstGeom>
            <a:noFill/>
          </p:spPr>
          <p:txBody>
            <a:bodyPr wrap="none" rtlCol="0">
              <a:spAutoFit/>
            </a:bodyPr>
            <a:lstStyle/>
            <a:p>
              <a:r>
                <a:rPr lang="en-US" dirty="0"/>
                <a:t>%</a:t>
              </a:r>
              <a:r>
                <a:rPr lang="en-US" dirty="0" err="1"/>
                <a:t>rsp</a:t>
              </a:r>
              <a:endParaRPr lang="en-US" dirty="0"/>
            </a:p>
          </p:txBody>
        </p:sp>
        <p:cxnSp>
          <p:nvCxnSpPr>
            <p:cNvPr id="55" name="Straight Arrow Connector 54">
              <a:extLst>
                <a:ext uri="{FF2B5EF4-FFF2-40B4-BE49-F238E27FC236}">
                  <a16:creationId xmlns:a16="http://schemas.microsoft.com/office/drawing/2014/main" id="{3FDD747A-F645-4646-A531-33B86256C2C9}"/>
                </a:ext>
              </a:extLst>
            </p:cNvPr>
            <p:cNvCxnSpPr>
              <a:cxnSpLocks/>
              <a:stCxn id="10" idx="1"/>
              <a:endCxn id="14" idx="3"/>
            </p:cNvCxnSpPr>
            <p:nvPr/>
          </p:nvCxnSpPr>
          <p:spPr>
            <a:xfrm flipH="1">
              <a:off x="4062693" y="2415637"/>
              <a:ext cx="451144" cy="0"/>
            </a:xfrm>
            <a:prstGeom prst="straightConnector1">
              <a:avLst/>
            </a:prstGeom>
            <a:ln w="76200" cmpd="tri">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146A1E5B-4950-1B40-9F1C-008012E389B5}"/>
              </a:ext>
            </a:extLst>
          </p:cNvPr>
          <p:cNvSpPr txBox="1"/>
          <p:nvPr/>
        </p:nvSpPr>
        <p:spPr>
          <a:xfrm>
            <a:off x="2972401" y="3501912"/>
            <a:ext cx="184731" cy="369332"/>
          </a:xfrm>
          <a:prstGeom prst="rect">
            <a:avLst/>
          </a:prstGeom>
          <a:noFill/>
        </p:spPr>
        <p:txBody>
          <a:bodyPr wrap="none" rtlCol="0">
            <a:spAutoFit/>
          </a:bodyPr>
          <a:lstStyle/>
          <a:p>
            <a:endParaRPr lang="en-US"/>
          </a:p>
        </p:txBody>
      </p:sp>
      <p:sp>
        <p:nvSpPr>
          <p:cNvPr id="72" name="Rectangle 71">
            <a:extLst>
              <a:ext uri="{FF2B5EF4-FFF2-40B4-BE49-F238E27FC236}">
                <a16:creationId xmlns:a16="http://schemas.microsoft.com/office/drawing/2014/main" id="{5445BC09-6ECB-B54B-BC9C-1F50E9C70EA2}"/>
              </a:ext>
            </a:extLst>
          </p:cNvPr>
          <p:cNvSpPr/>
          <p:nvPr/>
        </p:nvSpPr>
        <p:spPr>
          <a:xfrm>
            <a:off x="1751997"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0x21</a:t>
            </a:r>
          </a:p>
        </p:txBody>
      </p:sp>
      <p:sp>
        <p:nvSpPr>
          <p:cNvPr id="73" name="Rectangle 72">
            <a:extLst>
              <a:ext uri="{FF2B5EF4-FFF2-40B4-BE49-F238E27FC236}">
                <a16:creationId xmlns:a16="http://schemas.microsoft.com/office/drawing/2014/main" id="{E2B09B6D-BA82-4141-9DCE-91ED2B644036}"/>
              </a:ext>
            </a:extLst>
          </p:cNvPr>
          <p:cNvSpPr/>
          <p:nvPr/>
        </p:nvSpPr>
        <p:spPr>
          <a:xfrm>
            <a:off x="2521915"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0x64</a:t>
            </a:r>
          </a:p>
        </p:txBody>
      </p:sp>
      <p:sp>
        <p:nvSpPr>
          <p:cNvPr id="74" name="Rectangle 73">
            <a:extLst>
              <a:ext uri="{FF2B5EF4-FFF2-40B4-BE49-F238E27FC236}">
                <a16:creationId xmlns:a16="http://schemas.microsoft.com/office/drawing/2014/main" id="{F5D00537-A85E-DC4E-92D9-3D2E1C452A17}"/>
              </a:ext>
            </a:extLst>
          </p:cNvPr>
          <p:cNvSpPr/>
          <p:nvPr/>
        </p:nvSpPr>
        <p:spPr>
          <a:xfrm>
            <a:off x="3291833"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76" name="Rectangle 75">
            <a:extLst>
              <a:ext uri="{FF2B5EF4-FFF2-40B4-BE49-F238E27FC236}">
                <a16:creationId xmlns:a16="http://schemas.microsoft.com/office/drawing/2014/main" id="{4B218F89-C2C9-3549-96F2-53C5A7656F91}"/>
              </a:ext>
            </a:extLst>
          </p:cNvPr>
          <p:cNvSpPr/>
          <p:nvPr/>
        </p:nvSpPr>
        <p:spPr>
          <a:xfrm>
            <a:off x="982079"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0x00</a:t>
            </a:r>
          </a:p>
        </p:txBody>
      </p:sp>
      <p:sp>
        <p:nvSpPr>
          <p:cNvPr id="77" name="Rectangle 76">
            <a:extLst>
              <a:ext uri="{FF2B5EF4-FFF2-40B4-BE49-F238E27FC236}">
                <a16:creationId xmlns:a16="http://schemas.microsoft.com/office/drawing/2014/main" id="{E3590776-59C5-F24F-9A59-A9396981E572}"/>
              </a:ext>
            </a:extLst>
          </p:cNvPr>
          <p:cNvSpPr/>
          <p:nvPr/>
        </p:nvSpPr>
        <p:spPr>
          <a:xfrm>
            <a:off x="1751997"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78" name="Rectangle 77">
            <a:extLst>
              <a:ext uri="{FF2B5EF4-FFF2-40B4-BE49-F238E27FC236}">
                <a16:creationId xmlns:a16="http://schemas.microsoft.com/office/drawing/2014/main" id="{B8BFE297-EE4C-6445-8ABF-7D044DD90358}"/>
              </a:ext>
            </a:extLst>
          </p:cNvPr>
          <p:cNvSpPr/>
          <p:nvPr/>
        </p:nvSpPr>
        <p:spPr>
          <a:xfrm>
            <a:off x="2521915"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0x57</a:t>
            </a:r>
          </a:p>
        </p:txBody>
      </p:sp>
      <p:sp>
        <p:nvSpPr>
          <p:cNvPr id="79" name="Rectangle 78">
            <a:extLst>
              <a:ext uri="{FF2B5EF4-FFF2-40B4-BE49-F238E27FC236}">
                <a16:creationId xmlns:a16="http://schemas.microsoft.com/office/drawing/2014/main" id="{96A842F4-A9ED-904F-8874-928006792BB9}"/>
              </a:ext>
            </a:extLst>
          </p:cNvPr>
          <p:cNvSpPr/>
          <p:nvPr/>
        </p:nvSpPr>
        <p:spPr>
          <a:xfrm>
            <a:off x="3291833"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0x20</a:t>
            </a:r>
          </a:p>
        </p:txBody>
      </p:sp>
      <p:sp>
        <p:nvSpPr>
          <p:cNvPr id="80" name="Rectangle 79">
            <a:extLst>
              <a:ext uri="{FF2B5EF4-FFF2-40B4-BE49-F238E27FC236}">
                <a16:creationId xmlns:a16="http://schemas.microsoft.com/office/drawing/2014/main" id="{3662B496-C600-9246-AAEC-E928BCABBCD3}"/>
              </a:ext>
            </a:extLst>
          </p:cNvPr>
          <p:cNvSpPr/>
          <p:nvPr/>
        </p:nvSpPr>
        <p:spPr>
          <a:xfrm>
            <a:off x="1751997"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81" name="Rectangle 80">
            <a:extLst>
              <a:ext uri="{FF2B5EF4-FFF2-40B4-BE49-F238E27FC236}">
                <a16:creationId xmlns:a16="http://schemas.microsoft.com/office/drawing/2014/main" id="{582B171E-F9C6-BD45-BB1A-F90335B8BCBE}"/>
              </a:ext>
            </a:extLst>
          </p:cNvPr>
          <p:cNvSpPr/>
          <p:nvPr/>
        </p:nvSpPr>
        <p:spPr>
          <a:xfrm>
            <a:off x="2521915"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2" name="Rectangle 81">
            <a:extLst>
              <a:ext uri="{FF2B5EF4-FFF2-40B4-BE49-F238E27FC236}">
                <a16:creationId xmlns:a16="http://schemas.microsoft.com/office/drawing/2014/main" id="{60A236EB-207B-2448-B332-8E5441097743}"/>
              </a:ext>
            </a:extLst>
          </p:cNvPr>
          <p:cNvSpPr/>
          <p:nvPr/>
        </p:nvSpPr>
        <p:spPr>
          <a:xfrm>
            <a:off x="3291833"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3" name="Rectangle 82">
            <a:extLst>
              <a:ext uri="{FF2B5EF4-FFF2-40B4-BE49-F238E27FC236}">
                <a16:creationId xmlns:a16="http://schemas.microsoft.com/office/drawing/2014/main" id="{E0528993-FCFE-AA4C-B843-967C8765378D}"/>
              </a:ext>
            </a:extLst>
          </p:cNvPr>
          <p:cNvSpPr/>
          <p:nvPr/>
        </p:nvSpPr>
        <p:spPr>
          <a:xfrm>
            <a:off x="982079"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0x72</a:t>
            </a:r>
          </a:p>
        </p:txBody>
      </p:sp>
      <p:sp>
        <p:nvSpPr>
          <p:cNvPr id="84" name="Rectangle 83">
            <a:extLst>
              <a:ext uri="{FF2B5EF4-FFF2-40B4-BE49-F238E27FC236}">
                <a16:creationId xmlns:a16="http://schemas.microsoft.com/office/drawing/2014/main" id="{52C6BF03-87C6-2A4D-991F-A1ED5C20A647}"/>
              </a:ext>
            </a:extLst>
          </p:cNvPr>
          <p:cNvSpPr/>
          <p:nvPr/>
        </p:nvSpPr>
        <p:spPr>
          <a:xfrm>
            <a:off x="982079"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0x2C</a:t>
            </a:r>
          </a:p>
        </p:txBody>
      </p:sp>
      <p:sp>
        <p:nvSpPr>
          <p:cNvPr id="85" name="Rectangle 84">
            <a:extLst>
              <a:ext uri="{FF2B5EF4-FFF2-40B4-BE49-F238E27FC236}">
                <a16:creationId xmlns:a16="http://schemas.microsoft.com/office/drawing/2014/main" id="{06EC6C8A-66D8-444B-A349-6A8C57ACA015}"/>
              </a:ext>
            </a:extLst>
          </p:cNvPr>
          <p:cNvSpPr/>
          <p:nvPr/>
        </p:nvSpPr>
        <p:spPr>
          <a:xfrm>
            <a:off x="1751997" y="46097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0x48</a:t>
            </a:r>
          </a:p>
        </p:txBody>
      </p:sp>
      <p:sp>
        <p:nvSpPr>
          <p:cNvPr id="88" name="Rectangle 87">
            <a:extLst>
              <a:ext uri="{FF2B5EF4-FFF2-40B4-BE49-F238E27FC236}">
                <a16:creationId xmlns:a16="http://schemas.microsoft.com/office/drawing/2014/main" id="{22349B34-DF32-B647-AC30-CD14CFB06662}"/>
              </a:ext>
            </a:extLst>
          </p:cNvPr>
          <p:cNvSpPr/>
          <p:nvPr/>
        </p:nvSpPr>
        <p:spPr>
          <a:xfrm>
            <a:off x="982079" y="4609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0x65</a:t>
            </a:r>
          </a:p>
        </p:txBody>
      </p:sp>
      <p:sp>
        <p:nvSpPr>
          <p:cNvPr id="90" name="Rectangle 89">
            <a:extLst>
              <a:ext uri="{FF2B5EF4-FFF2-40B4-BE49-F238E27FC236}">
                <a16:creationId xmlns:a16="http://schemas.microsoft.com/office/drawing/2014/main" id="{95850A29-8918-D447-9DA4-5D5071A333E6}"/>
              </a:ext>
            </a:extLst>
          </p:cNvPr>
          <p:cNvSpPr/>
          <p:nvPr/>
        </p:nvSpPr>
        <p:spPr>
          <a:xfrm>
            <a:off x="6222922" y="487427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$33, 14(%</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63" name="Rectangle 62">
            <a:extLst>
              <a:ext uri="{FF2B5EF4-FFF2-40B4-BE49-F238E27FC236}">
                <a16:creationId xmlns:a16="http://schemas.microsoft.com/office/drawing/2014/main" id="{9907DD47-EF82-3648-AFAF-F91744E919C7}"/>
              </a:ext>
            </a:extLst>
          </p:cNvPr>
          <p:cNvSpPr/>
          <p:nvPr/>
        </p:nvSpPr>
        <p:spPr>
          <a:xfrm>
            <a:off x="6217313" y="5152758"/>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leaq</a:t>
            </a:r>
            <a:r>
              <a:rPr lang="en-US" dirty="0">
                <a:solidFill>
                  <a:srgbClr val="FF0000"/>
                </a:solidFill>
                <a:latin typeface="Lucida Console" panose="020B0609040504020204" pitchFamily="49" charset="0"/>
              </a:rPr>
              <a:t>    2(%</a:t>
            </a:r>
            <a:r>
              <a:rPr lang="en-US" dirty="0" err="1">
                <a:solidFill>
                  <a:srgbClr val="FF0000"/>
                </a:solidFill>
                <a:latin typeface="Lucida Console" panose="020B0609040504020204" pitchFamily="49" charset="0"/>
              </a:rPr>
              <a:t>rsp</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rdi</a:t>
            </a:r>
            <a:endParaRPr lang="en-US" dirty="0">
              <a:solidFill>
                <a:srgbClr val="FF0000"/>
              </a:solidFill>
              <a:latin typeface="Lucida Console" panose="020B0609040504020204" pitchFamily="49" charset="0"/>
            </a:endParaRPr>
          </a:p>
        </p:txBody>
      </p:sp>
      <p:sp>
        <p:nvSpPr>
          <p:cNvPr id="2" name="TextBox 1">
            <a:extLst>
              <a:ext uri="{FF2B5EF4-FFF2-40B4-BE49-F238E27FC236}">
                <a16:creationId xmlns:a16="http://schemas.microsoft.com/office/drawing/2014/main" id="{45E7ABB2-3EC2-2E4B-9872-6BDF54D21F56}"/>
              </a:ext>
            </a:extLst>
          </p:cNvPr>
          <p:cNvSpPr txBox="1"/>
          <p:nvPr/>
        </p:nvSpPr>
        <p:spPr>
          <a:xfrm>
            <a:off x="6222922" y="1690688"/>
            <a:ext cx="4468467" cy="646331"/>
          </a:xfrm>
          <a:prstGeom prst="rect">
            <a:avLst/>
          </a:prstGeom>
          <a:noFill/>
        </p:spPr>
        <p:txBody>
          <a:bodyPr wrap="none" rtlCol="0">
            <a:spAutoFit/>
          </a:bodyPr>
          <a:lstStyle/>
          <a:p>
            <a:r>
              <a:rPr lang="en-US" dirty="0"/>
              <a:t>Reg[%</a:t>
            </a:r>
            <a:r>
              <a:rPr lang="en-US" dirty="0" err="1"/>
              <a:t>rsp</a:t>
            </a:r>
            <a:r>
              <a:rPr lang="en-US" dirty="0"/>
              <a:t>] = 0x00007ffee02bd910</a:t>
            </a:r>
          </a:p>
          <a:p>
            <a:r>
              <a:rPr lang="en-US" dirty="0"/>
              <a:t>Mem[0x00007ffee02bd912] = “Hello, World!”</a:t>
            </a:r>
          </a:p>
        </p:txBody>
      </p:sp>
      <p:sp>
        <p:nvSpPr>
          <p:cNvPr id="65" name="TextBox 64">
            <a:extLst>
              <a:ext uri="{FF2B5EF4-FFF2-40B4-BE49-F238E27FC236}">
                <a16:creationId xmlns:a16="http://schemas.microsoft.com/office/drawing/2014/main" id="{186CFEED-ECB0-CF46-BAD5-C6F597134C5A}"/>
              </a:ext>
            </a:extLst>
          </p:cNvPr>
          <p:cNvSpPr txBox="1"/>
          <p:nvPr/>
        </p:nvSpPr>
        <p:spPr>
          <a:xfrm>
            <a:off x="6218911" y="2364752"/>
            <a:ext cx="3380862" cy="646331"/>
          </a:xfrm>
          <a:prstGeom prst="rect">
            <a:avLst/>
          </a:prstGeom>
          <a:noFill/>
        </p:spPr>
        <p:txBody>
          <a:bodyPr wrap="none" rtlCol="0">
            <a:spAutoFit/>
          </a:bodyPr>
          <a:lstStyle/>
          <a:p>
            <a:r>
              <a:rPr lang="en-US" dirty="0"/>
              <a:t>Reg[%</a:t>
            </a:r>
            <a:r>
              <a:rPr lang="en-US" dirty="0" err="1"/>
              <a:t>rdi</a:t>
            </a:r>
            <a:r>
              <a:rPr lang="en-US" dirty="0"/>
              <a:t>] = 0x00007ffee02bd912</a:t>
            </a:r>
          </a:p>
          <a:p>
            <a:r>
              <a:rPr lang="en-US" dirty="0"/>
              <a:t>Mem[Reg[%</a:t>
            </a:r>
            <a:r>
              <a:rPr lang="en-US" dirty="0" err="1"/>
              <a:t>rdi</a:t>
            </a:r>
            <a:r>
              <a:rPr lang="en-US" dirty="0"/>
              <a:t>]] = “Hello, World!”</a:t>
            </a:r>
          </a:p>
        </p:txBody>
      </p:sp>
    </p:spTree>
    <p:extLst>
      <p:ext uri="{BB962C8B-B14F-4D97-AF65-F5344CB8AC3E}">
        <p14:creationId xmlns:p14="http://schemas.microsoft.com/office/powerpoint/2010/main" val="3685921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85"/>
                                        </p:tgtEl>
                                      </p:cBhvr>
                                    </p:animEffect>
                                    <p:set>
                                      <p:cBhvr>
                                        <p:cTn id="7" dur="1" fill="hold">
                                          <p:stCondLst>
                                            <p:cond delay="499"/>
                                          </p:stCondLst>
                                        </p:cTn>
                                        <p:tgtEl>
                                          <p:spTgt spid="85"/>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88"/>
                                        </p:tgtEl>
                                      </p:cBhvr>
                                    </p:animEffect>
                                    <p:set>
                                      <p:cBhvr>
                                        <p:cTn id="10" dur="1" fill="hold">
                                          <p:stCondLst>
                                            <p:cond delay="499"/>
                                          </p:stCondLst>
                                        </p:cTn>
                                        <p:tgtEl>
                                          <p:spTgt spid="88"/>
                                        </p:tgtEl>
                                        <p:attrNameLst>
                                          <p:attrName>style.visibility</p:attrName>
                                        </p:attrNameLst>
                                      </p:cBhvr>
                                      <p:to>
                                        <p:strVal val="hidden"/>
                                      </p:to>
                                    </p:set>
                                  </p:childTnLst>
                                </p:cTn>
                              </p:par>
                              <p:par>
                                <p:cTn id="11" presetID="9" presetClass="exit" presetSubtype="0" fill="hold" grpId="0" nodeType="withEffect">
                                  <p:stCondLst>
                                    <p:cond delay="0"/>
                                  </p:stCondLst>
                                  <p:childTnLst>
                                    <p:animEffect transition="out" filter="dissolve">
                                      <p:cBhvr>
                                        <p:cTn id="12" dur="500"/>
                                        <p:tgtEl>
                                          <p:spTgt spid="84"/>
                                        </p:tgtEl>
                                      </p:cBhvr>
                                    </p:animEffect>
                                    <p:set>
                                      <p:cBhvr>
                                        <p:cTn id="13" dur="1" fill="hold">
                                          <p:stCondLst>
                                            <p:cond delay="499"/>
                                          </p:stCondLst>
                                        </p:cTn>
                                        <p:tgtEl>
                                          <p:spTgt spid="84"/>
                                        </p:tgtEl>
                                        <p:attrNameLst>
                                          <p:attrName>style.visibility</p:attrName>
                                        </p:attrNameLst>
                                      </p:cBhvr>
                                      <p:to>
                                        <p:strVal val="hidden"/>
                                      </p:to>
                                    </p:set>
                                  </p:childTnLst>
                                </p:cTn>
                              </p:par>
                              <p:par>
                                <p:cTn id="14" presetID="9" presetClass="exit" presetSubtype="0" fill="hold" grpId="0" nodeType="withEffect">
                                  <p:stCondLst>
                                    <p:cond delay="0"/>
                                  </p:stCondLst>
                                  <p:childTnLst>
                                    <p:animEffect transition="out" filter="dissolve">
                                      <p:cBhvr>
                                        <p:cTn id="15" dur="500"/>
                                        <p:tgtEl>
                                          <p:spTgt spid="80"/>
                                        </p:tgtEl>
                                      </p:cBhvr>
                                    </p:animEffect>
                                    <p:set>
                                      <p:cBhvr>
                                        <p:cTn id="16" dur="1" fill="hold">
                                          <p:stCondLst>
                                            <p:cond delay="499"/>
                                          </p:stCondLst>
                                        </p:cTn>
                                        <p:tgtEl>
                                          <p:spTgt spid="80"/>
                                        </p:tgtEl>
                                        <p:attrNameLst>
                                          <p:attrName>style.visibility</p:attrName>
                                        </p:attrNameLst>
                                      </p:cBhvr>
                                      <p:to>
                                        <p:strVal val="hidden"/>
                                      </p:to>
                                    </p:set>
                                  </p:childTnLst>
                                </p:cTn>
                              </p:par>
                              <p:par>
                                <p:cTn id="17" presetID="9" presetClass="exit" presetSubtype="0" fill="hold" grpId="0" nodeType="withEffect">
                                  <p:stCondLst>
                                    <p:cond delay="0"/>
                                  </p:stCondLst>
                                  <p:childTnLst>
                                    <p:animEffect transition="out" filter="dissolve">
                                      <p:cBhvr>
                                        <p:cTn id="18" dur="500"/>
                                        <p:tgtEl>
                                          <p:spTgt spid="81"/>
                                        </p:tgtEl>
                                      </p:cBhvr>
                                    </p:animEffect>
                                    <p:set>
                                      <p:cBhvr>
                                        <p:cTn id="19" dur="1" fill="hold">
                                          <p:stCondLst>
                                            <p:cond delay="499"/>
                                          </p:stCondLst>
                                        </p:cTn>
                                        <p:tgtEl>
                                          <p:spTgt spid="81"/>
                                        </p:tgtEl>
                                        <p:attrNameLst>
                                          <p:attrName>style.visibility</p:attrName>
                                        </p:attrNameLst>
                                      </p:cBhvr>
                                      <p:to>
                                        <p:strVal val="hidden"/>
                                      </p:to>
                                    </p:set>
                                  </p:childTnLst>
                                </p:cTn>
                              </p:par>
                              <p:par>
                                <p:cTn id="20" presetID="9" presetClass="exit" presetSubtype="0" fill="hold" grpId="0" nodeType="withEffect">
                                  <p:stCondLst>
                                    <p:cond delay="0"/>
                                  </p:stCondLst>
                                  <p:childTnLst>
                                    <p:animEffect transition="out" filter="dissolve">
                                      <p:cBhvr>
                                        <p:cTn id="21" dur="500"/>
                                        <p:tgtEl>
                                          <p:spTgt spid="82"/>
                                        </p:tgtEl>
                                      </p:cBhvr>
                                    </p:animEffect>
                                    <p:set>
                                      <p:cBhvr>
                                        <p:cTn id="22" dur="1" fill="hold">
                                          <p:stCondLst>
                                            <p:cond delay="499"/>
                                          </p:stCondLst>
                                        </p:cTn>
                                        <p:tgtEl>
                                          <p:spTgt spid="82"/>
                                        </p:tgtEl>
                                        <p:attrNameLst>
                                          <p:attrName>style.visibility</p:attrName>
                                        </p:attrNameLst>
                                      </p:cBhvr>
                                      <p:to>
                                        <p:strVal val="hidden"/>
                                      </p:to>
                                    </p:set>
                                  </p:childTnLst>
                                </p:cTn>
                              </p:par>
                              <p:par>
                                <p:cTn id="23" presetID="9" presetClass="exit" presetSubtype="0" fill="hold" grpId="0" nodeType="withEffect">
                                  <p:stCondLst>
                                    <p:cond delay="0"/>
                                  </p:stCondLst>
                                  <p:childTnLst>
                                    <p:animEffect transition="out" filter="dissolve">
                                      <p:cBhvr>
                                        <p:cTn id="24" dur="500"/>
                                        <p:tgtEl>
                                          <p:spTgt spid="79"/>
                                        </p:tgtEl>
                                      </p:cBhvr>
                                    </p:animEffect>
                                    <p:set>
                                      <p:cBhvr>
                                        <p:cTn id="25" dur="1" fill="hold">
                                          <p:stCondLst>
                                            <p:cond delay="499"/>
                                          </p:stCondLst>
                                        </p:cTn>
                                        <p:tgtEl>
                                          <p:spTgt spid="79"/>
                                        </p:tgtEl>
                                        <p:attrNameLst>
                                          <p:attrName>style.visibility</p:attrName>
                                        </p:attrNameLst>
                                      </p:cBhvr>
                                      <p:to>
                                        <p:strVal val="hidden"/>
                                      </p:to>
                                    </p:set>
                                  </p:childTnLst>
                                </p:cTn>
                              </p:par>
                              <p:par>
                                <p:cTn id="26" presetID="9" presetClass="exit" presetSubtype="0" fill="hold" grpId="0" nodeType="withEffect">
                                  <p:stCondLst>
                                    <p:cond delay="0"/>
                                  </p:stCondLst>
                                  <p:childTnLst>
                                    <p:animEffect transition="out" filter="dissolve">
                                      <p:cBhvr>
                                        <p:cTn id="27" dur="500"/>
                                        <p:tgtEl>
                                          <p:spTgt spid="78"/>
                                        </p:tgtEl>
                                      </p:cBhvr>
                                    </p:animEffect>
                                    <p:set>
                                      <p:cBhvr>
                                        <p:cTn id="28" dur="1" fill="hold">
                                          <p:stCondLst>
                                            <p:cond delay="499"/>
                                          </p:stCondLst>
                                        </p:cTn>
                                        <p:tgtEl>
                                          <p:spTgt spid="78"/>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500"/>
                                        <p:tgtEl>
                                          <p:spTgt spid="77"/>
                                        </p:tgtEl>
                                      </p:cBhvr>
                                    </p:animEffect>
                                    <p:set>
                                      <p:cBhvr>
                                        <p:cTn id="31" dur="1" fill="hold">
                                          <p:stCondLst>
                                            <p:cond delay="499"/>
                                          </p:stCondLst>
                                        </p:cTn>
                                        <p:tgtEl>
                                          <p:spTgt spid="77"/>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500"/>
                                        <p:tgtEl>
                                          <p:spTgt spid="83"/>
                                        </p:tgtEl>
                                      </p:cBhvr>
                                    </p:animEffect>
                                    <p:set>
                                      <p:cBhvr>
                                        <p:cTn id="34" dur="1" fill="hold">
                                          <p:stCondLst>
                                            <p:cond delay="499"/>
                                          </p:stCondLst>
                                        </p:cTn>
                                        <p:tgtEl>
                                          <p:spTgt spid="83"/>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500"/>
                                        <p:tgtEl>
                                          <p:spTgt spid="76"/>
                                        </p:tgtEl>
                                      </p:cBhvr>
                                    </p:animEffect>
                                    <p:set>
                                      <p:cBhvr>
                                        <p:cTn id="37" dur="1" fill="hold">
                                          <p:stCondLst>
                                            <p:cond delay="499"/>
                                          </p:stCondLst>
                                        </p:cTn>
                                        <p:tgtEl>
                                          <p:spTgt spid="76"/>
                                        </p:tgtEl>
                                        <p:attrNameLst>
                                          <p:attrName>style.visibility</p:attrName>
                                        </p:attrNameLst>
                                      </p:cBhvr>
                                      <p:to>
                                        <p:strVal val="hidden"/>
                                      </p:to>
                                    </p:set>
                                  </p:childTnLst>
                                </p:cTn>
                              </p:par>
                              <p:par>
                                <p:cTn id="38" presetID="9" presetClass="exit" presetSubtype="0" fill="hold" grpId="0" nodeType="withEffect">
                                  <p:stCondLst>
                                    <p:cond delay="0"/>
                                  </p:stCondLst>
                                  <p:childTnLst>
                                    <p:animEffect transition="out" filter="dissolve">
                                      <p:cBhvr>
                                        <p:cTn id="39" dur="500"/>
                                        <p:tgtEl>
                                          <p:spTgt spid="72"/>
                                        </p:tgtEl>
                                      </p:cBhvr>
                                    </p:animEffect>
                                    <p:set>
                                      <p:cBhvr>
                                        <p:cTn id="40" dur="1" fill="hold">
                                          <p:stCondLst>
                                            <p:cond delay="499"/>
                                          </p:stCondLst>
                                        </p:cTn>
                                        <p:tgtEl>
                                          <p:spTgt spid="72"/>
                                        </p:tgtEl>
                                        <p:attrNameLst>
                                          <p:attrName>style.visibility</p:attrName>
                                        </p:attrNameLst>
                                      </p:cBhvr>
                                      <p:to>
                                        <p:strVal val="hidden"/>
                                      </p:to>
                                    </p:set>
                                  </p:childTnLst>
                                </p:cTn>
                              </p:par>
                              <p:par>
                                <p:cTn id="41" presetID="9" presetClass="exit" presetSubtype="0" fill="hold" grpId="0" nodeType="withEffect">
                                  <p:stCondLst>
                                    <p:cond delay="0"/>
                                  </p:stCondLst>
                                  <p:childTnLst>
                                    <p:animEffect transition="out" filter="dissolve">
                                      <p:cBhvr>
                                        <p:cTn id="42" dur="500"/>
                                        <p:tgtEl>
                                          <p:spTgt spid="73"/>
                                        </p:tgtEl>
                                      </p:cBhvr>
                                    </p:animEffect>
                                    <p:set>
                                      <p:cBhvr>
                                        <p:cTn id="43" dur="1" fill="hold">
                                          <p:stCondLst>
                                            <p:cond delay="499"/>
                                          </p:stCondLst>
                                        </p:cTn>
                                        <p:tgtEl>
                                          <p:spTgt spid="73"/>
                                        </p:tgtEl>
                                        <p:attrNameLst>
                                          <p:attrName>style.visibility</p:attrName>
                                        </p:attrNameLst>
                                      </p:cBhvr>
                                      <p:to>
                                        <p:strVal val="hidden"/>
                                      </p:to>
                                    </p:set>
                                  </p:childTnLst>
                                </p:cTn>
                              </p:par>
                              <p:par>
                                <p:cTn id="44" presetID="9" presetClass="exit" presetSubtype="0" fill="hold" grpId="0" nodeType="withEffect">
                                  <p:stCondLst>
                                    <p:cond delay="0"/>
                                  </p:stCondLst>
                                  <p:childTnLst>
                                    <p:animEffect transition="out" filter="dissolve">
                                      <p:cBhvr>
                                        <p:cTn id="45" dur="500"/>
                                        <p:tgtEl>
                                          <p:spTgt spid="74"/>
                                        </p:tgtEl>
                                      </p:cBhvr>
                                    </p:animEffect>
                                    <p:set>
                                      <p:cBhvr>
                                        <p:cTn id="46" dur="1" fill="hold">
                                          <p:stCondLst>
                                            <p:cond delay="499"/>
                                          </p:stCondLst>
                                        </p:cTn>
                                        <p:tgtEl>
                                          <p:spTgt spid="74"/>
                                        </p:tgtEl>
                                        <p:attrNameLst>
                                          <p:attrName>style.visibility</p:attrName>
                                        </p:attrNameLst>
                                      </p:cBhvr>
                                      <p:to>
                                        <p:strVal val="hidden"/>
                                      </p:to>
                                    </p:set>
                                  </p:childTnLst>
                                </p:cTn>
                              </p:par>
                              <p:par>
                                <p:cTn id="47" presetID="9" presetClass="entr" presetSubtype="0" fill="hold" grpId="0" nodeType="withEffect">
                                  <p:stCondLst>
                                    <p:cond delay="0"/>
                                  </p:stCondLst>
                                  <p:childTnLst>
                                    <p:set>
                                      <p:cBhvr>
                                        <p:cTn id="48" dur="1" fill="hold">
                                          <p:stCondLst>
                                            <p:cond delay="0"/>
                                          </p:stCondLst>
                                        </p:cTn>
                                        <p:tgtEl>
                                          <p:spTgt spid="2"/>
                                        </p:tgtEl>
                                        <p:attrNameLst>
                                          <p:attrName>style.visibility</p:attrName>
                                        </p:attrNameLst>
                                      </p:cBhvr>
                                      <p:to>
                                        <p:strVal val="visible"/>
                                      </p:to>
                                    </p:set>
                                    <p:animEffect transition="in" filter="dissolve">
                                      <p:cBhvr>
                                        <p:cTn id="49" dur="500"/>
                                        <p:tgtEl>
                                          <p:spTgt spid="2"/>
                                        </p:tgtEl>
                                      </p:cBhvr>
                                    </p:animEffect>
                                  </p:childTnLst>
                                </p:cTn>
                              </p:par>
                            </p:childTnLst>
                          </p:cTn>
                        </p:par>
                      </p:childTnLst>
                    </p:cTn>
                  </p:par>
                  <p:par>
                    <p:cTn id="50" fill="hold">
                      <p:stCondLst>
                        <p:cond delay="indefinite"/>
                      </p:stCondLst>
                      <p:childTnLst>
                        <p:par>
                          <p:cTn id="51" fill="hold">
                            <p:stCondLst>
                              <p:cond delay="0"/>
                            </p:stCondLst>
                            <p:childTnLst>
                              <p:par>
                                <p:cTn id="52" presetID="9" presetClass="exit" presetSubtype="0" fill="hold" grpId="0" nodeType="clickEffect">
                                  <p:stCondLst>
                                    <p:cond delay="0"/>
                                  </p:stCondLst>
                                  <p:childTnLst>
                                    <p:animEffect transition="out" filter="dissolve">
                                      <p:cBhvr>
                                        <p:cTn id="53" dur="500"/>
                                        <p:tgtEl>
                                          <p:spTgt spid="90"/>
                                        </p:tgtEl>
                                      </p:cBhvr>
                                    </p:animEffect>
                                    <p:set>
                                      <p:cBhvr>
                                        <p:cTn id="54" dur="1" fill="hold">
                                          <p:stCondLst>
                                            <p:cond delay="499"/>
                                          </p:stCondLst>
                                        </p:cTn>
                                        <p:tgtEl>
                                          <p:spTgt spid="90"/>
                                        </p:tgtEl>
                                        <p:attrNameLst>
                                          <p:attrName>style.visibility</p:attrName>
                                        </p:attrNameLst>
                                      </p:cBhvr>
                                      <p:to>
                                        <p:strVal val="hidden"/>
                                      </p:to>
                                    </p:set>
                                  </p:childTnLst>
                                </p:cTn>
                              </p:par>
                              <p:par>
                                <p:cTn id="55" presetID="9" presetClass="entr" presetSubtype="0" fill="hold" grpId="0" nodeType="withEffect">
                                  <p:stCondLst>
                                    <p:cond delay="0"/>
                                  </p:stCondLst>
                                  <p:childTnLst>
                                    <p:set>
                                      <p:cBhvr>
                                        <p:cTn id="56" dur="1" fill="hold">
                                          <p:stCondLst>
                                            <p:cond delay="0"/>
                                          </p:stCondLst>
                                        </p:cTn>
                                        <p:tgtEl>
                                          <p:spTgt spid="63"/>
                                        </p:tgtEl>
                                        <p:attrNameLst>
                                          <p:attrName>style.visibility</p:attrName>
                                        </p:attrNameLst>
                                      </p:cBhvr>
                                      <p:to>
                                        <p:strVal val="visible"/>
                                      </p:to>
                                    </p:set>
                                    <p:animEffect transition="in" filter="dissolve">
                                      <p:cBhvr>
                                        <p:cTn id="57" dur="500"/>
                                        <p:tgtEl>
                                          <p:spTgt spid="63"/>
                                        </p:tgtEl>
                                      </p:cBhvr>
                                    </p:animEffect>
                                  </p:childTnLst>
                                </p:cTn>
                              </p:par>
                              <p:par>
                                <p:cTn id="58" presetID="9" presetClass="entr" presetSubtype="0" fill="hold" grpId="0" nodeType="withEffect">
                                  <p:stCondLst>
                                    <p:cond delay="500"/>
                                  </p:stCondLst>
                                  <p:childTnLst>
                                    <p:set>
                                      <p:cBhvr>
                                        <p:cTn id="59" dur="1" fill="hold">
                                          <p:stCondLst>
                                            <p:cond delay="0"/>
                                          </p:stCondLst>
                                        </p:cTn>
                                        <p:tgtEl>
                                          <p:spTgt spid="65"/>
                                        </p:tgtEl>
                                        <p:attrNameLst>
                                          <p:attrName>style.visibility</p:attrName>
                                        </p:attrNameLst>
                                      </p:cBhvr>
                                      <p:to>
                                        <p:strVal val="visible"/>
                                      </p:to>
                                    </p:set>
                                    <p:animEffect transition="in" filter="dissolve">
                                      <p:cBhvr>
                                        <p:cTn id="6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4"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8" grpId="0" animBg="1"/>
      <p:bldP spid="90" grpId="0"/>
      <p:bldP spid="63" grpId="0"/>
      <p:bldP spid="2" grpId="0"/>
      <p:bldP spid="65"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normAutofit fontScale="90000"/>
          </a:bodyPr>
          <a:lstStyle/>
          <a:p>
            <a:r>
              <a:rPr lang="en-US" dirty="0"/>
              <a:t>Load Effective Address</a:t>
            </a:r>
            <a:br>
              <a:rPr lang="en-US" dirty="0"/>
            </a:br>
            <a:r>
              <a:rPr lang="en-US" dirty="0"/>
              <a:t>   </a:t>
            </a:r>
            <a:r>
              <a:rPr lang="en-US" sz="4900" dirty="0"/>
              <a:t> </a:t>
            </a:r>
            <a:r>
              <a:rPr lang="en-US" sz="4000" dirty="0"/>
              <a:t>Uses addressing modes but doesn’t access memory</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2(%</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F0000"/>
                </a:solidFill>
                <a:latin typeface="Lucida Console" panose="020B0609040504020204" pitchFamily="49" charset="0"/>
              </a:rPr>
              <a:t>leaq</a:t>
            </a:r>
            <a:r>
              <a:rPr lang="en-US" dirty="0">
                <a:solidFill>
                  <a:srgbClr val="FF0000"/>
                </a:solidFill>
                <a:latin typeface="Lucida Console" panose="020B0609040504020204" pitchFamily="49" charset="0"/>
              </a:rPr>
              <a:t>    2(%</a:t>
            </a:r>
            <a:r>
              <a:rPr lang="en-US" dirty="0" err="1">
                <a:solidFill>
                  <a:srgbClr val="FF0000"/>
                </a:solidFill>
                <a:latin typeface="Lucida Console" panose="020B0609040504020204" pitchFamily="49" charset="0"/>
              </a:rPr>
              <a:t>rsp</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rdi</a:t>
            </a:r>
            <a:endParaRPr lang="en-US" dirty="0">
              <a:solidFill>
                <a:srgbClr val="FF0000"/>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4" name="Rounded Rectangular Callout 3">
            <a:extLst>
              <a:ext uri="{FF2B5EF4-FFF2-40B4-BE49-F238E27FC236}">
                <a16:creationId xmlns:a16="http://schemas.microsoft.com/office/drawing/2014/main" id="{BF9B93CC-12FE-7C47-A116-EAE61A7334DE}"/>
              </a:ext>
            </a:extLst>
          </p:cNvPr>
          <p:cNvSpPr/>
          <p:nvPr/>
        </p:nvSpPr>
        <p:spPr>
          <a:xfrm>
            <a:off x="1708484" y="2249905"/>
            <a:ext cx="3080084" cy="1010653"/>
          </a:xfrm>
          <a:prstGeom prst="wedgeRoundRectCallout">
            <a:avLst>
              <a:gd name="adj1" fmla="val 120986"/>
              <a:gd name="adj2" fmla="val 1720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Lucida Console" panose="020B0609040504020204" pitchFamily="49" charset="0"/>
              </a:rPr>
              <a:t>mov</a:t>
            </a:r>
            <a:r>
              <a:rPr lang="en-US" sz="2400" dirty="0">
                <a:solidFill>
                  <a:srgbClr val="FFFF00"/>
                </a:solidFill>
              </a:rPr>
              <a:t> dereferences the</a:t>
            </a:r>
            <a:br>
              <a:rPr lang="en-US" sz="2400" dirty="0">
                <a:solidFill>
                  <a:srgbClr val="FFFF00"/>
                </a:solidFill>
              </a:rPr>
            </a:br>
            <a:r>
              <a:rPr lang="en-US" sz="2400" dirty="0">
                <a:solidFill>
                  <a:srgbClr val="FFFF00"/>
                </a:solidFill>
              </a:rPr>
              <a:t>pointer it generates</a:t>
            </a:r>
          </a:p>
        </p:txBody>
      </p:sp>
      <p:sp>
        <p:nvSpPr>
          <p:cNvPr id="64" name="Rounded Rectangular Callout 63">
            <a:extLst>
              <a:ext uri="{FF2B5EF4-FFF2-40B4-BE49-F238E27FC236}">
                <a16:creationId xmlns:a16="http://schemas.microsoft.com/office/drawing/2014/main" id="{96246F20-7A9C-E74F-81E4-1CCF92FCDCE5}"/>
              </a:ext>
            </a:extLst>
          </p:cNvPr>
          <p:cNvSpPr/>
          <p:nvPr/>
        </p:nvSpPr>
        <p:spPr>
          <a:xfrm>
            <a:off x="1708484" y="4026568"/>
            <a:ext cx="3080084" cy="1010653"/>
          </a:xfrm>
          <a:prstGeom prst="wedgeRoundRectCallout">
            <a:avLst>
              <a:gd name="adj1" fmla="val 121377"/>
              <a:gd name="adj2" fmla="val 7797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Lucida Console" panose="020B0609040504020204" pitchFamily="49" charset="0"/>
              </a:rPr>
              <a:t>lea</a:t>
            </a:r>
            <a:r>
              <a:rPr lang="en-US" sz="2400" dirty="0">
                <a:solidFill>
                  <a:srgbClr val="FFFF00"/>
                </a:solidFill>
              </a:rPr>
              <a:t> saves the</a:t>
            </a:r>
            <a:br>
              <a:rPr lang="en-US" sz="2400" dirty="0">
                <a:solidFill>
                  <a:srgbClr val="FFFF00"/>
                </a:solidFill>
              </a:rPr>
            </a:br>
            <a:r>
              <a:rPr lang="en-US" sz="2400" dirty="0">
                <a:solidFill>
                  <a:srgbClr val="FFFF00"/>
                </a:solidFill>
              </a:rPr>
              <a:t>pointer it generates</a:t>
            </a:r>
          </a:p>
        </p:txBody>
      </p:sp>
    </p:spTree>
    <p:extLst>
      <p:ext uri="{BB962C8B-B14F-4D97-AF65-F5344CB8AC3E}">
        <p14:creationId xmlns:p14="http://schemas.microsoft.com/office/powerpoint/2010/main" val="32517465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Two Argument Instructions (Arithmetic/Logic)</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401313726"/>
              </p:ext>
            </p:extLst>
          </p:nvPr>
        </p:nvGraphicFramePr>
        <p:xfrm>
          <a:off x="838200" y="1825625"/>
          <a:ext cx="10515597" cy="362712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Addition</a:t>
                      </a:r>
                    </a:p>
                  </a:txBody>
                  <a:tcPr/>
                </a:tc>
                <a:tc>
                  <a:txBody>
                    <a:bodyPr/>
                    <a:lstStyle/>
                    <a:p>
                      <a:r>
                        <a:rPr lang="en-US" sz="2800" dirty="0" err="1">
                          <a:latin typeface="Lucida Console" panose="020B0609040504020204" pitchFamily="49" charset="0"/>
                        </a:rPr>
                        <a:t>addq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930147997"/>
                  </a:ext>
                </a:extLst>
              </a:tr>
              <a:tr h="370840">
                <a:tc>
                  <a:txBody>
                    <a:bodyPr/>
                    <a:lstStyle/>
                    <a:p>
                      <a:r>
                        <a:rPr lang="en-US" sz="2800" dirty="0"/>
                        <a:t>Subtraction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subq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1814292356"/>
                  </a:ext>
                </a:extLst>
              </a:tr>
              <a:tr h="370840">
                <a:tc>
                  <a:txBody>
                    <a:bodyPr/>
                    <a:lstStyle/>
                    <a:p>
                      <a:r>
                        <a:rPr lang="en-US" sz="2800" dirty="0"/>
                        <a:t>Multiplication</a:t>
                      </a:r>
                    </a:p>
                  </a:txBody>
                  <a:tcPr/>
                </a:tc>
                <a:tc>
                  <a:txBody>
                    <a:bodyPr/>
                    <a:lstStyle/>
                    <a:p>
                      <a:r>
                        <a:rPr lang="en-US" sz="2800" dirty="0" err="1">
                          <a:latin typeface="Lucida Console" panose="020B0609040504020204" pitchFamily="49" charset="0"/>
                        </a:rPr>
                        <a:t>imulq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3302675521"/>
                  </a:ext>
                </a:extLst>
              </a:tr>
              <a:tr h="370840">
                <a:tc>
                  <a:txBody>
                    <a:bodyPr/>
                    <a:lstStyle/>
                    <a:p>
                      <a:r>
                        <a:rPr lang="en-US" sz="2800" dirty="0"/>
                        <a:t>Bitwise AND</a:t>
                      </a:r>
                    </a:p>
                  </a:txBody>
                  <a:tcPr/>
                </a:tc>
                <a:tc>
                  <a:txBody>
                    <a:bodyPr/>
                    <a:lstStyle/>
                    <a:p>
                      <a:r>
                        <a:rPr lang="en-US" sz="2800" dirty="0" err="1">
                          <a:latin typeface="Lucida Console" panose="020B0609040504020204" pitchFamily="49" charset="0"/>
                        </a:rPr>
                        <a:t>andq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&amp;= </a:t>
                      </a:r>
                      <a:r>
                        <a:rPr lang="en-US" sz="2800" i="1" dirty="0" err="1"/>
                        <a:t>src</a:t>
                      </a:r>
                      <a:r>
                        <a:rPr lang="en-US" sz="2800" dirty="0"/>
                        <a:t>;</a:t>
                      </a:r>
                    </a:p>
                  </a:txBody>
                  <a:tcPr/>
                </a:tc>
                <a:extLst>
                  <a:ext uri="{0D108BD9-81ED-4DB2-BD59-A6C34878D82A}">
                    <a16:rowId xmlns:a16="http://schemas.microsoft.com/office/drawing/2014/main" val="1727205601"/>
                  </a:ext>
                </a:extLst>
              </a:tr>
              <a:tr h="370840">
                <a:tc>
                  <a:txBody>
                    <a:bodyPr/>
                    <a:lstStyle/>
                    <a:p>
                      <a:r>
                        <a:rPr lang="en-US" sz="2800" dirty="0"/>
                        <a:t>Bitwise OR</a:t>
                      </a:r>
                    </a:p>
                  </a:txBody>
                  <a:tcPr/>
                </a:tc>
                <a:tc>
                  <a:txBody>
                    <a:bodyPr/>
                    <a:lstStyle/>
                    <a:p>
                      <a:r>
                        <a:rPr lang="en-US" sz="2800" dirty="0" err="1">
                          <a:latin typeface="Lucida Console" panose="020B0609040504020204" pitchFamily="49" charset="0"/>
                        </a:rPr>
                        <a:t>orq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2177663224"/>
                  </a:ext>
                </a:extLst>
              </a:tr>
              <a:tr h="370840">
                <a:tc>
                  <a:txBody>
                    <a:bodyPr/>
                    <a:lstStyle/>
                    <a:p>
                      <a:r>
                        <a:rPr lang="en-US" sz="2800" dirty="0"/>
                        <a:t>Bitwise XOR</a:t>
                      </a:r>
                    </a:p>
                  </a:txBody>
                  <a:tcPr/>
                </a:tc>
                <a:tc>
                  <a:txBody>
                    <a:bodyPr/>
                    <a:lstStyle/>
                    <a:p>
                      <a:r>
                        <a:rPr lang="en-US" sz="2800" dirty="0" err="1">
                          <a:latin typeface="Lucida Console" panose="020B0609040504020204" pitchFamily="49" charset="0"/>
                        </a:rPr>
                        <a:t>xorq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2720812585"/>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95474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Compiling to Assembly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F82FE63B-8579-3A4D-8B52-123D5FA1F523}"/>
              </a:ext>
            </a:extLst>
          </p:cNvPr>
          <p:cNvSpPr/>
          <p:nvPr/>
        </p:nvSpPr>
        <p:spPr>
          <a:xfrm>
            <a:off x="234462" y="2128165"/>
            <a:ext cx="5861538"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add_two_numbers</a:t>
            </a:r>
            <a:r>
              <a:rPr lang="en-US" dirty="0">
                <a:solidFill>
                  <a:srgbClr val="00FA00"/>
                </a:solidFill>
                <a:latin typeface="Lucida Console" panose="020B0609040504020204" pitchFamily="49" charset="0"/>
              </a:rPr>
              <a:t>(long a, long b);</a:t>
            </a:r>
          </a:p>
          <a:p>
            <a:br>
              <a:rPr lang="en-US" dirty="0">
                <a:solidFill>
                  <a:srgbClr val="00FA00"/>
                </a:solidFill>
                <a:latin typeface="Lucida Console" panose="020B0609040504020204" pitchFamily="49" charset="0"/>
              </a:rPr>
            </a:b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(long x, long y,</a:t>
            </a:r>
            <a:br>
              <a:rPr lang="en-US" dirty="0">
                <a:solidFill>
                  <a:srgbClr val="00FA00"/>
                </a:solidFill>
                <a:latin typeface="Lucida Console" panose="020B0609040504020204" pitchFamily="49" charset="0"/>
              </a:rPr>
            </a:br>
            <a:r>
              <a:rPr lang="en-US" dirty="0">
                <a:solidFill>
                  <a:srgbClr val="00FA00"/>
                </a:solidFill>
                <a:latin typeface="Lucida Console" panose="020B0609040504020204" pitchFamily="49" charset="0"/>
              </a:rPr>
              <a:t>                  long *destination) {</a:t>
            </a:r>
          </a:p>
          <a:p>
            <a:r>
              <a:rPr lang="en-US" dirty="0">
                <a:solidFill>
                  <a:srgbClr val="00FA00"/>
                </a:solidFill>
                <a:latin typeface="Lucida Console" panose="020B0609040504020204" pitchFamily="49" charset="0"/>
              </a:rPr>
              <a:t>    long z = </a:t>
            </a:r>
            <a:r>
              <a:rPr lang="en-US" dirty="0" err="1">
                <a:solidFill>
                  <a:srgbClr val="00FA00"/>
                </a:solidFill>
                <a:latin typeface="Lucida Console" panose="020B0609040504020204" pitchFamily="49" charset="0"/>
              </a:rPr>
              <a:t>add_two_numbers</a:t>
            </a:r>
            <a:r>
              <a:rPr lang="en-US" dirty="0">
                <a:solidFill>
                  <a:srgbClr val="00FA00"/>
                </a:solidFill>
                <a:latin typeface="Lucida Console" panose="020B0609040504020204" pitchFamily="49" charset="0"/>
              </a:rPr>
              <a:t>(x, y);</a:t>
            </a:r>
          </a:p>
          <a:p>
            <a:r>
              <a:rPr lang="en-US" dirty="0">
                <a:solidFill>
                  <a:srgbClr val="00FA00"/>
                </a:solidFill>
                <a:latin typeface="Lucida Console" panose="020B0609040504020204" pitchFamily="49" charset="0"/>
              </a:rPr>
              <a:t>    *destination = z;</a:t>
            </a:r>
          </a:p>
          <a:p>
            <a:r>
              <a:rPr lang="en-US" dirty="0">
                <a:solidFill>
                  <a:srgbClr val="00FA00"/>
                </a:solidFill>
                <a:latin typeface="Lucida Console" panose="020B0609040504020204" pitchFamily="49" charset="0"/>
              </a:rPr>
              <a:t>}</a:t>
            </a:r>
          </a:p>
        </p:txBody>
      </p:sp>
      <p:sp>
        <p:nvSpPr>
          <p:cNvPr id="8" name="Rounded Rectangle 7">
            <a:extLst>
              <a:ext uri="{FF2B5EF4-FFF2-40B4-BE49-F238E27FC236}">
                <a16:creationId xmlns:a16="http://schemas.microsoft.com/office/drawing/2014/main" id="{868DC7FC-4C93-BC4B-AB6D-F8D442996071}"/>
              </a:ext>
            </a:extLst>
          </p:cNvPr>
          <p:cNvSpPr/>
          <p:nvPr/>
        </p:nvSpPr>
        <p:spPr>
          <a:xfrm>
            <a:off x="7092462" y="805011"/>
            <a:ext cx="4730486"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ounded Rectangle 8">
            <a:extLst>
              <a:ext uri="{FF2B5EF4-FFF2-40B4-BE49-F238E27FC236}">
                <a16:creationId xmlns:a16="http://schemas.microsoft.com/office/drawing/2014/main" id="{16801CD7-90EF-824F-BD2E-7152C764D6EF}"/>
              </a:ext>
            </a:extLst>
          </p:cNvPr>
          <p:cNvSpPr/>
          <p:nvPr/>
        </p:nvSpPr>
        <p:spPr>
          <a:xfrm>
            <a:off x="6640898" y="3727938"/>
            <a:ext cx="5551102"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mov     x29, </a:t>
            </a:r>
            <a:r>
              <a:rPr lang="en-US" dirty="0" err="1">
                <a:solidFill>
                  <a:srgbClr val="00FA00"/>
                </a:solidFill>
                <a:latin typeface="Lucida Console" panose="020B0609040504020204" pitchFamily="49" charset="0"/>
              </a:rPr>
              <a:t>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mov     x19, x2</a:t>
            </a:r>
          </a:p>
          <a:p>
            <a:r>
              <a:rPr lang="en-US" dirty="0">
                <a:solidFill>
                  <a:srgbClr val="00FA00"/>
                </a:solidFill>
                <a:latin typeface="Lucida Console" panose="020B0609040504020204" pitchFamily="49" charset="0"/>
              </a:rPr>
              <a:t>        bl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x0, [x19]</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ldr</a:t>
            </a:r>
            <a:r>
              <a:rPr lang="en-US" dirty="0">
                <a:solidFill>
                  <a:srgbClr val="00FA00"/>
                </a:solidFill>
                <a:latin typeface="Lucida Console" panose="020B0609040504020204" pitchFamily="49" charset="0"/>
              </a:rPr>
              <a:t>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ret</a:t>
            </a:r>
          </a:p>
        </p:txBody>
      </p:sp>
      <p:sp>
        <p:nvSpPr>
          <p:cNvPr id="10" name="TextBox 9">
            <a:extLst>
              <a:ext uri="{FF2B5EF4-FFF2-40B4-BE49-F238E27FC236}">
                <a16:creationId xmlns:a16="http://schemas.microsoft.com/office/drawing/2014/main" id="{517633D1-431F-E64A-8D8C-C5C650DFCE10}"/>
              </a:ext>
            </a:extLst>
          </p:cNvPr>
          <p:cNvSpPr txBox="1"/>
          <p:nvPr/>
        </p:nvSpPr>
        <p:spPr>
          <a:xfrm>
            <a:off x="670713" y="1692882"/>
            <a:ext cx="1022075" cy="461665"/>
          </a:xfrm>
          <a:prstGeom prst="rect">
            <a:avLst/>
          </a:prstGeom>
          <a:noFill/>
        </p:spPr>
        <p:txBody>
          <a:bodyPr wrap="none" rtlCol="0">
            <a:spAutoFit/>
          </a:bodyPr>
          <a:lstStyle/>
          <a:p>
            <a:r>
              <a:rPr lang="en-US" sz="2400" dirty="0"/>
              <a:t>C code</a:t>
            </a:r>
          </a:p>
        </p:txBody>
      </p:sp>
      <p:sp>
        <p:nvSpPr>
          <p:cNvPr id="11" name="TextBox 10">
            <a:extLst>
              <a:ext uri="{FF2B5EF4-FFF2-40B4-BE49-F238E27FC236}">
                <a16:creationId xmlns:a16="http://schemas.microsoft.com/office/drawing/2014/main" id="{D30525A1-41E1-1541-B61A-572B7C081A5A}"/>
              </a:ext>
            </a:extLst>
          </p:cNvPr>
          <p:cNvSpPr txBox="1"/>
          <p:nvPr/>
        </p:nvSpPr>
        <p:spPr>
          <a:xfrm>
            <a:off x="7446651" y="325096"/>
            <a:ext cx="2995372" cy="461665"/>
          </a:xfrm>
          <a:prstGeom prst="rect">
            <a:avLst/>
          </a:prstGeom>
          <a:noFill/>
        </p:spPr>
        <p:txBody>
          <a:bodyPr wrap="none" rtlCol="0">
            <a:spAutoFit/>
          </a:bodyPr>
          <a:lstStyle/>
          <a:p>
            <a:r>
              <a:rPr lang="en-US" sz="2400" dirty="0"/>
              <a:t>x86_64 assembly code</a:t>
            </a:r>
          </a:p>
        </p:txBody>
      </p:sp>
      <p:sp>
        <p:nvSpPr>
          <p:cNvPr id="12" name="TextBox 11">
            <a:extLst>
              <a:ext uri="{FF2B5EF4-FFF2-40B4-BE49-F238E27FC236}">
                <a16:creationId xmlns:a16="http://schemas.microsoft.com/office/drawing/2014/main" id="{C71BD953-0169-644A-B237-319EC77C3F04}"/>
              </a:ext>
            </a:extLst>
          </p:cNvPr>
          <p:cNvSpPr txBox="1"/>
          <p:nvPr/>
        </p:nvSpPr>
        <p:spPr>
          <a:xfrm>
            <a:off x="7200612" y="3314971"/>
            <a:ext cx="2575385" cy="461665"/>
          </a:xfrm>
          <a:prstGeom prst="rect">
            <a:avLst/>
          </a:prstGeom>
          <a:noFill/>
        </p:spPr>
        <p:txBody>
          <a:bodyPr wrap="none" rtlCol="0">
            <a:spAutoFit/>
          </a:bodyPr>
          <a:lstStyle/>
          <a:p>
            <a:r>
              <a:rPr lang="en-US" sz="2400" dirty="0"/>
              <a:t>A64 assembly code</a:t>
            </a:r>
          </a:p>
        </p:txBody>
      </p:sp>
      <p:cxnSp>
        <p:nvCxnSpPr>
          <p:cNvPr id="14" name="Straight Arrow Connector 13">
            <a:extLst>
              <a:ext uri="{FF2B5EF4-FFF2-40B4-BE49-F238E27FC236}">
                <a16:creationId xmlns:a16="http://schemas.microsoft.com/office/drawing/2014/main" id="{402F5566-889A-6E42-B253-A679BDB1DD5A}"/>
              </a:ext>
            </a:extLst>
          </p:cNvPr>
          <p:cNvCxnSpPr>
            <a:cxnSpLocks/>
            <a:stCxn id="2" idx="0"/>
            <a:endCxn id="8" idx="1"/>
          </p:cNvCxnSpPr>
          <p:nvPr/>
        </p:nvCxnSpPr>
        <p:spPr>
          <a:xfrm flipV="1">
            <a:off x="3165231" y="1977319"/>
            <a:ext cx="3927231" cy="15084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714D813-9E05-3B42-9E65-9467E50ECC7D}"/>
              </a:ext>
            </a:extLst>
          </p:cNvPr>
          <p:cNvCxnSpPr>
            <a:cxnSpLocks/>
            <a:stCxn id="2" idx="2"/>
            <a:endCxn id="9" idx="1"/>
          </p:cNvCxnSpPr>
          <p:nvPr/>
        </p:nvCxnSpPr>
        <p:spPr>
          <a:xfrm>
            <a:off x="3165231" y="4472781"/>
            <a:ext cx="3475667" cy="82701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1871152-E625-634D-952D-ECB475D78EA2}"/>
              </a:ext>
            </a:extLst>
          </p:cNvPr>
          <p:cNvSpPr txBox="1"/>
          <p:nvPr/>
        </p:nvSpPr>
        <p:spPr>
          <a:xfrm>
            <a:off x="2451581" y="1168565"/>
            <a:ext cx="1941044" cy="523220"/>
          </a:xfrm>
          <a:prstGeom prst="rect">
            <a:avLst/>
          </a:prstGeom>
          <a:noFill/>
        </p:spPr>
        <p:txBody>
          <a:bodyPr wrap="none" rtlCol="0">
            <a:spAutoFit/>
          </a:bodyPr>
          <a:lstStyle/>
          <a:p>
            <a:r>
              <a:rPr lang="en-US" sz="2800" dirty="0" err="1"/>
              <a:t>gcc</a:t>
            </a:r>
            <a:r>
              <a:rPr lang="en-US" sz="2800" dirty="0"/>
              <a:t> -</a:t>
            </a:r>
            <a:r>
              <a:rPr lang="en-US" sz="2800" dirty="0" err="1"/>
              <a:t>Og</a:t>
            </a:r>
            <a:r>
              <a:rPr lang="en-US" sz="2800" dirty="0"/>
              <a:t> -S …</a:t>
            </a:r>
          </a:p>
        </p:txBody>
      </p:sp>
    </p:spTree>
    <p:extLst>
      <p:ext uri="{BB962C8B-B14F-4D97-AF65-F5344CB8AC3E}">
        <p14:creationId xmlns:p14="http://schemas.microsoft.com/office/powerpoint/2010/main" val="29968986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Two Argument Instructions (Bit Shift)</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2622199218"/>
              </p:ext>
            </p:extLst>
          </p:nvPr>
        </p:nvGraphicFramePr>
        <p:xfrm>
          <a:off x="838200" y="1825625"/>
          <a:ext cx="10515597" cy="335280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Left shift</a:t>
                      </a:r>
                    </a:p>
                  </a:txBody>
                  <a:tcPr anchor="ctr"/>
                </a:tc>
                <a:tc>
                  <a:txBody>
                    <a:bodyPr/>
                    <a:lstStyle/>
                    <a:p>
                      <a:r>
                        <a:rPr lang="en-US" sz="2800" dirty="0" err="1">
                          <a:latin typeface="Lucida Console" panose="020B0609040504020204" pitchFamily="49" charset="0"/>
                        </a:rPr>
                        <a:t>salq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0" dirty="0">
                        <a:latin typeface="Lucida Console" panose="020B0609040504020204" pitchFamily="49" charset="0"/>
                      </a:endParaRPr>
                    </a:p>
                    <a:p>
                      <a:r>
                        <a:rPr lang="en-US" sz="2800" i="0" dirty="0" err="1">
                          <a:latin typeface="Lucida Console" panose="020B0609040504020204" pitchFamily="49" charset="0"/>
                        </a:rPr>
                        <a:t>shlq</a:t>
                      </a:r>
                      <a:r>
                        <a:rPr lang="en-US" sz="2800" i="0" dirty="0">
                          <a:latin typeface="Lucida Console" panose="020B0609040504020204" pitchFamily="49" charset="0"/>
                        </a:rPr>
                        <a:t>  </a:t>
                      </a:r>
                      <a:r>
                        <a:rPr lang="en-US" sz="2800" i="1" dirty="0">
                          <a:latin typeface="Lucida Console" panose="020B0609040504020204" pitchFamily="49" charset="0"/>
                        </a:rPr>
                        <a:t>amt</a:t>
                      </a:r>
                      <a:r>
                        <a:rPr lang="en-US" sz="2800" i="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&lt;&lt; </a:t>
                      </a:r>
                      <a:r>
                        <a:rPr lang="en-US" sz="2800" i="1" dirty="0"/>
                        <a:t>amt</a:t>
                      </a:r>
                      <a:r>
                        <a:rPr lang="en-US" sz="2800" i="0" dirty="0"/>
                        <a:t>;</a:t>
                      </a:r>
                      <a:endParaRPr lang="en-US" sz="2800" dirty="0"/>
                    </a:p>
                  </a:txBody>
                  <a:tcPr anchor="ctr"/>
                </a:tc>
                <a:extLst>
                  <a:ext uri="{0D108BD9-81ED-4DB2-BD59-A6C34878D82A}">
                    <a16:rowId xmlns:a16="http://schemas.microsoft.com/office/drawing/2014/main" val="930147997"/>
                  </a:ext>
                </a:extLst>
              </a:tr>
              <a:tr h="370840">
                <a:tc>
                  <a:txBody>
                    <a:bodyPr/>
                    <a:lstStyle/>
                    <a:p>
                      <a:r>
                        <a:rPr lang="en-US" sz="2800" dirty="0"/>
                        <a:t>Arithmetic right shift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sarq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&gt;&gt; </a:t>
                      </a:r>
                      <a:r>
                        <a:rPr lang="en-US" sz="2800" i="1" dirty="0"/>
                        <a:t>amt</a:t>
                      </a:r>
                      <a:r>
                        <a:rPr lang="en-US" sz="2800" i="0" dirty="0"/>
                        <a:t>;</a:t>
                      </a:r>
                      <a:endParaRPr lang="en-US" sz="2800" dirty="0"/>
                    </a:p>
                  </a:txBody>
                  <a:tcPr anchor="ctr"/>
                </a:tc>
                <a:extLst>
                  <a:ext uri="{0D108BD9-81ED-4DB2-BD59-A6C34878D82A}">
                    <a16:rowId xmlns:a16="http://schemas.microsoft.com/office/drawing/2014/main" val="1814292356"/>
                  </a:ext>
                </a:extLst>
              </a:tr>
              <a:tr h="370840">
                <a:tc>
                  <a:txBody>
                    <a:bodyPr/>
                    <a:lstStyle/>
                    <a:p>
                      <a:r>
                        <a:rPr lang="en-US" sz="2800" dirty="0"/>
                        <a:t>Logical</a:t>
                      </a:r>
                      <a:br>
                        <a:rPr lang="en-US" sz="2800" dirty="0"/>
                      </a:br>
                      <a:r>
                        <a:rPr lang="en-US" sz="2800" dirty="0"/>
                        <a:t>right shift</a:t>
                      </a:r>
                    </a:p>
                  </a:txBody>
                  <a:tcPr anchor="ctr"/>
                </a:tc>
                <a:tc>
                  <a:txBody>
                    <a:bodyPr/>
                    <a:lstStyle/>
                    <a:p>
                      <a:r>
                        <a:rPr lang="en-US" sz="2800" dirty="0" err="1">
                          <a:latin typeface="Lucida Console" panose="020B0609040504020204" pitchFamily="49" charset="0"/>
                        </a:rPr>
                        <a:t>shrq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&gt;&gt; </a:t>
                      </a:r>
                      <a:r>
                        <a:rPr lang="en-US" sz="2800" i="1" dirty="0"/>
                        <a:t>amt</a:t>
                      </a:r>
                      <a:r>
                        <a:rPr lang="en-US" sz="2800" i="0" dirty="0"/>
                        <a:t>;</a:t>
                      </a:r>
                      <a:endParaRPr lang="en-US" sz="2800" dirty="0"/>
                    </a:p>
                  </a:txBody>
                  <a:tcPr anchor="ctr"/>
                </a:tc>
                <a:extLst>
                  <a:ext uri="{0D108BD9-81ED-4DB2-BD59-A6C34878D82A}">
                    <a16:rowId xmlns:a16="http://schemas.microsoft.com/office/drawing/2014/main" val="3302675521"/>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332385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One Argument Instructions</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344295859"/>
              </p:ext>
            </p:extLst>
          </p:nvPr>
        </p:nvGraphicFramePr>
        <p:xfrm>
          <a:off x="838200" y="1825625"/>
          <a:ext cx="10515597" cy="353568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Increment</a:t>
                      </a:r>
                    </a:p>
                  </a:txBody>
                  <a:tcPr/>
                </a:tc>
                <a:tc>
                  <a:txBody>
                    <a:bodyPr/>
                    <a:lstStyle/>
                    <a:p>
                      <a:r>
                        <a:rPr lang="en-US" sz="2800" dirty="0" err="1">
                          <a:latin typeface="Lucida Console" panose="020B0609040504020204" pitchFamily="49" charset="0"/>
                        </a:rPr>
                        <a:t>incq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a:t>
                      </a:r>
                    </a:p>
                  </a:txBody>
                  <a:tcPr/>
                </a:tc>
                <a:extLst>
                  <a:ext uri="{0D108BD9-81ED-4DB2-BD59-A6C34878D82A}">
                    <a16:rowId xmlns:a16="http://schemas.microsoft.com/office/drawing/2014/main" val="930147997"/>
                  </a:ext>
                </a:extLst>
              </a:tr>
              <a:tr h="370840">
                <a:tc>
                  <a:txBody>
                    <a:bodyPr/>
                    <a:lstStyle/>
                    <a:p>
                      <a:r>
                        <a:rPr lang="en-US" sz="2800" dirty="0"/>
                        <a:t>Decrement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decq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i="1" dirty="0"/>
                        <a:t>-</a:t>
                      </a:r>
                      <a:r>
                        <a:rPr lang="en-US" sz="2800" dirty="0"/>
                        <a:t>-;</a:t>
                      </a:r>
                    </a:p>
                  </a:txBody>
                  <a:tcPr/>
                </a:tc>
                <a:extLst>
                  <a:ext uri="{0D108BD9-81ED-4DB2-BD59-A6C34878D82A}">
                    <a16:rowId xmlns:a16="http://schemas.microsoft.com/office/drawing/2014/main" val="1814292356"/>
                  </a:ext>
                </a:extLst>
              </a:tr>
              <a:tr h="370840">
                <a:tc>
                  <a:txBody>
                    <a:bodyPr/>
                    <a:lstStyle/>
                    <a:p>
                      <a:r>
                        <a:rPr lang="en-US" sz="2800" dirty="0"/>
                        <a:t>Negation</a:t>
                      </a:r>
                    </a:p>
                  </a:txBody>
                  <a:tcPr/>
                </a:tc>
                <a:tc>
                  <a:txBody>
                    <a:bodyPr/>
                    <a:lstStyle/>
                    <a:p>
                      <a:r>
                        <a:rPr lang="en-US" sz="2800" dirty="0" err="1">
                          <a:latin typeface="Lucida Console" panose="020B0609040504020204" pitchFamily="49" charset="0"/>
                        </a:rPr>
                        <a:t>negq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dest</a:t>
                      </a:r>
                      <a:r>
                        <a:rPr lang="en-US" sz="2800" dirty="0"/>
                        <a:t>;</a:t>
                      </a:r>
                    </a:p>
                  </a:txBody>
                  <a:tcPr/>
                </a:tc>
                <a:extLst>
                  <a:ext uri="{0D108BD9-81ED-4DB2-BD59-A6C34878D82A}">
                    <a16:rowId xmlns:a16="http://schemas.microsoft.com/office/drawing/2014/main" val="3302675521"/>
                  </a:ext>
                </a:extLst>
              </a:tr>
              <a:tr h="370840">
                <a:tc>
                  <a:txBody>
                    <a:bodyPr/>
                    <a:lstStyle/>
                    <a:p>
                      <a:r>
                        <a:rPr lang="en-US" sz="2800" dirty="0"/>
                        <a:t>Bitwise NOT</a:t>
                      </a:r>
                    </a:p>
                  </a:txBody>
                  <a:tcPr/>
                </a:tc>
                <a:tc>
                  <a:txBody>
                    <a:bodyPr/>
                    <a:lstStyle/>
                    <a:p>
                      <a:r>
                        <a:rPr lang="en-US" sz="2800" dirty="0" err="1">
                          <a:latin typeface="Lucida Console" panose="020B0609040504020204" pitchFamily="49" charset="0"/>
                        </a:rPr>
                        <a:t>notq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dest</a:t>
                      </a:r>
                      <a:r>
                        <a:rPr lang="en-US" sz="2800" dirty="0"/>
                        <a:t>;</a:t>
                      </a:r>
                    </a:p>
                  </a:txBody>
                  <a:tcPr/>
                </a:tc>
                <a:extLst>
                  <a:ext uri="{0D108BD9-81ED-4DB2-BD59-A6C34878D82A}">
                    <a16:rowId xmlns:a16="http://schemas.microsoft.com/office/drawing/2014/main" val="1727205601"/>
                  </a:ext>
                </a:extLst>
              </a:tr>
              <a:tr h="370840">
                <a:tc>
                  <a:txBody>
                    <a:bodyPr/>
                    <a:lstStyle/>
                    <a:p>
                      <a:r>
                        <a:rPr lang="en-US" sz="2800" dirty="0"/>
                        <a:t>Division</a:t>
                      </a:r>
                    </a:p>
                  </a:txBody>
                  <a:tcPr/>
                </a:tc>
                <a:tc>
                  <a:txBody>
                    <a:bodyPr/>
                    <a:lstStyle/>
                    <a:p>
                      <a:r>
                        <a:rPr lang="en-US" sz="2800" dirty="0" err="1">
                          <a:latin typeface="Lucida Console" panose="020B0609040504020204" pitchFamily="49" charset="0"/>
                        </a:rPr>
                        <a:t>idivq</a:t>
                      </a:r>
                      <a:r>
                        <a:rPr lang="en-US" sz="2800" dirty="0">
                          <a:latin typeface="Lucida Console" panose="020B0609040504020204" pitchFamily="49" charset="0"/>
                        </a:rPr>
                        <a:t> </a:t>
                      </a:r>
                      <a:r>
                        <a:rPr lang="en-US" sz="2800" i="1" dirty="0" err="1">
                          <a:latin typeface="Lucida Console" panose="020B0609040504020204" pitchFamily="49" charset="0"/>
                        </a:rPr>
                        <a:t>src</a:t>
                      </a:r>
                      <a:endParaRPr lang="en-US" sz="2800" dirty="0">
                        <a:latin typeface="Lucida Console" panose="020B0609040504020204" pitchFamily="49" charset="0"/>
                      </a:endParaRPr>
                    </a:p>
                  </a:txBody>
                  <a:tcPr/>
                </a:tc>
                <a:tc>
                  <a:txBody>
                    <a:bodyPr/>
                    <a:lstStyle/>
                    <a:p>
                      <a:r>
                        <a:rPr lang="en-US" sz="2800" dirty="0"/>
                        <a:t>%</a:t>
                      </a:r>
                      <a:r>
                        <a:rPr lang="en-US" sz="2800" dirty="0" err="1"/>
                        <a:t>rax</a:t>
                      </a:r>
                      <a:r>
                        <a:rPr lang="en-US" sz="2800" dirty="0"/>
                        <a:t> = %</a:t>
                      </a:r>
                      <a:r>
                        <a:rPr lang="en-US" sz="2800" dirty="0" err="1"/>
                        <a:t>rdx</a:t>
                      </a:r>
                      <a:r>
                        <a:rPr lang="en-US" sz="2800" dirty="0"/>
                        <a:t>:%</a:t>
                      </a:r>
                      <a:r>
                        <a:rPr lang="en-US" sz="2800" dirty="0" err="1"/>
                        <a:t>rax</a:t>
                      </a:r>
                      <a:r>
                        <a:rPr lang="en-US" sz="2800" dirty="0"/>
                        <a:t> / </a:t>
                      </a:r>
                      <a:r>
                        <a:rPr lang="en-US" sz="2800" i="1" dirty="0" err="1"/>
                        <a:t>src</a:t>
                      </a:r>
                      <a:endParaRPr lang="en-US" sz="2800" i="0" dirty="0"/>
                    </a:p>
                    <a:p>
                      <a:r>
                        <a:rPr lang="en-US" sz="2800" i="0" dirty="0"/>
                        <a:t>%</a:t>
                      </a:r>
                      <a:r>
                        <a:rPr lang="en-US" sz="2800" i="0" dirty="0" err="1"/>
                        <a:t>rdx</a:t>
                      </a:r>
                      <a:r>
                        <a:rPr lang="en-US" sz="2800" i="0" dirty="0"/>
                        <a:t> = %</a:t>
                      </a:r>
                      <a:r>
                        <a:rPr lang="en-US" sz="2800" i="0" dirty="0" err="1"/>
                        <a:t>rdx</a:t>
                      </a:r>
                      <a:r>
                        <a:rPr lang="en-US" sz="2800" i="0" dirty="0"/>
                        <a:t>:%</a:t>
                      </a:r>
                      <a:r>
                        <a:rPr lang="en-US" sz="2800" i="0" dirty="0" err="1"/>
                        <a:t>rax</a:t>
                      </a:r>
                      <a:r>
                        <a:rPr lang="en-US" sz="2800" i="0" dirty="0"/>
                        <a:t> % </a:t>
                      </a:r>
                      <a:r>
                        <a:rPr lang="en-US" sz="2800" i="1" dirty="0" err="1"/>
                        <a:t>src</a:t>
                      </a:r>
                      <a:endParaRPr lang="en-US" sz="2800" dirty="0"/>
                    </a:p>
                  </a:txBody>
                  <a:tcPr/>
                </a:tc>
                <a:extLst>
                  <a:ext uri="{0D108BD9-81ED-4DB2-BD59-A6C34878D82A}">
                    <a16:rowId xmlns:a16="http://schemas.microsoft.com/office/drawing/2014/main" val="2177663224"/>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7899218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FD22C-7097-BB49-9CE0-F9E89F7FF52B}"/>
              </a:ext>
            </a:extLst>
          </p:cNvPr>
          <p:cNvSpPr>
            <a:spLocks noGrp="1"/>
          </p:cNvSpPr>
          <p:nvPr>
            <p:ph type="title"/>
          </p:nvPr>
        </p:nvSpPr>
        <p:spPr/>
        <p:txBody>
          <a:bodyPr/>
          <a:lstStyle/>
          <a:p>
            <a:r>
              <a:rPr lang="en-US" dirty="0"/>
              <a:t>Compiler will try not to use </a:t>
            </a:r>
            <a:r>
              <a:rPr lang="en-US" dirty="0" err="1">
                <a:latin typeface="Lucida Console" panose="020B0609040504020204" pitchFamily="49" charset="0"/>
              </a:rPr>
              <a:t>idivq</a:t>
            </a:r>
            <a:endParaRPr lang="en-US" dirty="0">
              <a:latin typeface="Lucida Console" panose="020B0609040504020204" pitchFamily="49" charset="0"/>
            </a:endParaRPr>
          </a:p>
        </p:txBody>
      </p:sp>
      <p:sp>
        <p:nvSpPr>
          <p:cNvPr id="4" name="Footer Placeholder 3">
            <a:extLst>
              <a:ext uri="{FF2B5EF4-FFF2-40B4-BE49-F238E27FC236}">
                <a16:creationId xmlns:a16="http://schemas.microsoft.com/office/drawing/2014/main" id="{7DA7A6D8-8D07-C544-A398-3E3739895331}"/>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1BB0FA1-6A03-7A43-A1A8-00ABFF147BE6}"/>
              </a:ext>
            </a:extLst>
          </p:cNvPr>
          <p:cNvSpPr>
            <a:spLocks noGrp="1"/>
          </p:cNvSpPr>
          <p:nvPr>
            <p:ph type="sldNum" sz="quarter" idx="12"/>
          </p:nvPr>
        </p:nvSpPr>
        <p:spPr/>
        <p:txBody>
          <a:bodyPr/>
          <a:lstStyle/>
          <a:p>
            <a:fld id="{B30C84D9-7A41-4FEB-892B-80917372DB87}" type="slidenum">
              <a:rPr lang="en-US" smtClean="0"/>
              <a:t>52</a:t>
            </a:fld>
            <a:endParaRPr lang="en-US"/>
          </a:p>
        </p:txBody>
      </p:sp>
      <p:sp>
        <p:nvSpPr>
          <p:cNvPr id="6" name="Text Placeholder 5">
            <a:extLst>
              <a:ext uri="{FF2B5EF4-FFF2-40B4-BE49-F238E27FC236}">
                <a16:creationId xmlns:a16="http://schemas.microsoft.com/office/drawing/2014/main" id="{5047AD34-952D-514D-880E-B7125672C613}"/>
              </a:ext>
            </a:extLst>
          </p:cNvPr>
          <p:cNvSpPr>
            <a:spLocks noGrp="1"/>
          </p:cNvSpPr>
          <p:nvPr>
            <p:ph type="body" sz="quarter" idx="13"/>
          </p:nvPr>
        </p:nvSpPr>
        <p:spPr/>
        <p:txBody>
          <a:bodyPr/>
          <a:lstStyle/>
          <a:p>
            <a:r>
              <a:rPr lang="en-US" dirty="0"/>
              <a:t>Slide by Bohn</a:t>
            </a:r>
          </a:p>
        </p:txBody>
      </p:sp>
      <p:sp>
        <p:nvSpPr>
          <p:cNvPr id="7" name="Rounded Rectangle 6">
            <a:extLst>
              <a:ext uri="{FF2B5EF4-FFF2-40B4-BE49-F238E27FC236}">
                <a16:creationId xmlns:a16="http://schemas.microsoft.com/office/drawing/2014/main" id="{E4B0FF77-6665-8645-AAC0-875E9042E50F}"/>
              </a:ext>
            </a:extLst>
          </p:cNvPr>
          <p:cNvSpPr/>
          <p:nvPr/>
        </p:nvSpPr>
        <p:spPr>
          <a:xfrm>
            <a:off x="862684" y="1872467"/>
            <a:ext cx="10515599" cy="98363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a:t>
            </a:r>
          </a:p>
          <a:p>
            <a:r>
              <a:rPr lang="en-US" dirty="0" err="1">
                <a:solidFill>
                  <a:srgbClr val="00FA00"/>
                </a:solidFill>
                <a:latin typeface="Lucida Console" panose="020B0609040504020204" pitchFamily="49" charset="0"/>
              </a:rPr>
              <a:t>reduced_character</a:t>
            </a:r>
            <a:r>
              <a:rPr lang="en-US" dirty="0">
                <a:solidFill>
                  <a:srgbClr val="00FA00"/>
                </a:solidFill>
                <a:latin typeface="Lucida Console" panose="020B0609040504020204" pitchFamily="49" charset="0"/>
              </a:rPr>
              <a:t> = (</a:t>
            </a:r>
            <a:r>
              <a:rPr lang="en-US" dirty="0" err="1">
                <a:solidFill>
                  <a:srgbClr val="00FA00"/>
                </a:solidFill>
                <a:latin typeface="Lucida Console" panose="020B0609040504020204" pitchFamily="49" charset="0"/>
              </a:rPr>
              <a:t>reduced_character</a:t>
            </a:r>
            <a:r>
              <a:rPr lang="en-US" dirty="0">
                <a:solidFill>
                  <a:srgbClr val="00FA00"/>
                </a:solidFill>
                <a:latin typeface="Lucida Console" panose="020B0609040504020204" pitchFamily="49" charset="0"/>
              </a:rPr>
              <a:t> + key + 26) % 26;</a:t>
            </a:r>
          </a:p>
          <a:p>
            <a:r>
              <a:rPr lang="en-US" dirty="0">
                <a:solidFill>
                  <a:srgbClr val="00FA00"/>
                </a:solidFill>
                <a:latin typeface="Lucida Console" panose="020B0609040504020204" pitchFamily="49" charset="0"/>
              </a:rPr>
              <a:t>…</a:t>
            </a:r>
          </a:p>
        </p:txBody>
      </p:sp>
      <p:sp>
        <p:nvSpPr>
          <p:cNvPr id="8" name="Rounded Rectangle 7">
            <a:extLst>
              <a:ext uri="{FF2B5EF4-FFF2-40B4-BE49-F238E27FC236}">
                <a16:creationId xmlns:a16="http://schemas.microsoft.com/office/drawing/2014/main" id="{BCC25E1E-8B1D-D84D-BD46-2F874D090273}"/>
              </a:ext>
            </a:extLst>
          </p:cNvPr>
          <p:cNvSpPr/>
          <p:nvPr/>
        </p:nvSpPr>
        <p:spPr>
          <a:xfrm>
            <a:off x="862685" y="3037885"/>
            <a:ext cx="10515600" cy="3820115"/>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 (</a:t>
            </a:r>
            <a:r>
              <a:rPr lang="en-US" dirty="0" err="1">
                <a:solidFill>
                  <a:srgbClr val="FECC1F"/>
                </a:solidFill>
                <a:latin typeface="Lucida Console" panose="020B0609040504020204" pitchFamily="49" charset="0"/>
              </a:rPr>
              <a:t>reduced_character</a:t>
            </a:r>
            <a:r>
              <a:rPr lang="en-US" dirty="0">
                <a:solidFill>
                  <a:srgbClr val="FECC1F"/>
                </a:solidFill>
                <a:latin typeface="Lucida Console" panose="020B0609040504020204" pitchFamily="49" charset="0"/>
              </a:rPr>
              <a:t> + key) is in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imulq</a:t>
            </a:r>
            <a:r>
              <a:rPr lang="en-US" dirty="0">
                <a:solidFill>
                  <a:srgbClr val="FECC1F"/>
                </a:solidFill>
                <a:latin typeface="Lucida Console" panose="020B0609040504020204" pitchFamily="49" charset="0"/>
              </a:rPr>
              <a:t>   $1321528399,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%r10     ## </a:t>
            </a:r>
            <a:r>
              <a:rPr lang="en-US" dirty="0" err="1">
                <a:solidFill>
                  <a:srgbClr val="FECC1F"/>
                </a:solidFill>
                <a:latin typeface="Lucida Console" panose="020B0609040504020204" pitchFamily="49" charset="0"/>
              </a:rPr>
              <a:t>imm</a:t>
            </a:r>
            <a:r>
              <a:rPr lang="en-US" dirty="0">
                <a:solidFill>
                  <a:srgbClr val="FECC1F"/>
                </a:solidFill>
                <a:latin typeface="Lucida Console" panose="020B0609040504020204" pitchFamily="49" charset="0"/>
              </a:rPr>
              <a:t> = 0x4EC4EC4F</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%r10, %r9           # x = (</a:t>
            </a:r>
            <a:r>
              <a:rPr lang="en-US" dirty="0" err="1">
                <a:solidFill>
                  <a:srgbClr val="FECC1F"/>
                </a:solidFill>
                <a:latin typeface="Lucida Console" panose="020B0609040504020204" pitchFamily="49" charset="0"/>
              </a:rPr>
              <a:t>reduced_character+key</a:t>
            </a:r>
            <a:r>
              <a:rPr lang="en-US" dirty="0">
                <a:solidFill>
                  <a:srgbClr val="FECC1F"/>
                </a:solidFill>
                <a:latin typeface="Lucida Console" panose="020B0609040504020204" pitchFamily="49" charset="0"/>
              </a:rPr>
              <a:t>) * &lt;number&gt;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shrq</a:t>
            </a:r>
            <a:r>
              <a:rPr lang="en-US" dirty="0">
                <a:solidFill>
                  <a:srgbClr val="FECC1F"/>
                </a:solidFill>
                <a:latin typeface="Lucida Console" panose="020B0609040504020204" pitchFamily="49" charset="0"/>
              </a:rPr>
              <a:t>    $63, %r9            # sign = x's sign bit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shrq</a:t>
            </a:r>
            <a:r>
              <a:rPr lang="en-US" dirty="0">
                <a:solidFill>
                  <a:srgbClr val="FECC1F"/>
                </a:solidFill>
                <a:latin typeface="Lucida Console" panose="020B0609040504020204" pitchFamily="49" charset="0"/>
              </a:rPr>
              <a:t>    $35, %r10           # x = upper 29 bits of x</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addl</a:t>
            </a:r>
            <a:r>
              <a:rPr lang="en-US" dirty="0">
                <a:solidFill>
                  <a:srgbClr val="FECC1F"/>
                </a:solidFill>
                <a:latin typeface="Lucida Console" panose="020B0609040504020204" pitchFamily="49" charset="0"/>
              </a:rPr>
              <a:t>    %r9d, %r10d         # x = x + sign</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leal</a:t>
            </a:r>
            <a:r>
              <a:rPr lang="en-US" dirty="0">
                <a:solidFill>
                  <a:srgbClr val="FECC1F"/>
                </a:solidFill>
                <a:latin typeface="Lucida Console" panose="020B0609040504020204" pitchFamily="49" charset="0"/>
              </a:rPr>
              <a:t>    (%r10,%r10,4), %</a:t>
            </a:r>
            <a:r>
              <a:rPr lang="en-US" dirty="0" err="1">
                <a:solidFill>
                  <a:srgbClr val="FECC1F"/>
                </a:solidFill>
                <a:latin typeface="Lucida Console" panose="020B0609040504020204" pitchFamily="49" charset="0"/>
              </a:rPr>
              <a:t>ecx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leal</a:t>
            </a:r>
            <a:r>
              <a:rPr lang="en-US" dirty="0">
                <a:solidFill>
                  <a:srgbClr val="FECC1F"/>
                </a:solidFill>
                <a:latin typeface="Lucida Console" panose="020B0609040504020204" pitchFamily="49" charset="0"/>
              </a:rPr>
              <a:t>    (%rcx,%rcx,4), %</a:t>
            </a:r>
            <a:r>
              <a:rPr lang="en-US" dirty="0" err="1">
                <a:solidFill>
                  <a:srgbClr val="FECC1F"/>
                </a:solidFill>
                <a:latin typeface="Lucida Console" panose="020B0609040504020204" pitchFamily="49" charset="0"/>
              </a:rPr>
              <a:t>ecx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addl</a:t>
            </a:r>
            <a:r>
              <a:rPr lang="en-US" dirty="0">
                <a:solidFill>
                  <a:srgbClr val="FECC1F"/>
                </a:solidFill>
                <a:latin typeface="Lucida Console" panose="020B0609040504020204" pitchFamily="49" charset="0"/>
              </a:rPr>
              <a:t>    %r10d, %</a:t>
            </a:r>
            <a:r>
              <a:rPr lang="en-US" dirty="0" err="1">
                <a:solidFill>
                  <a:srgbClr val="FECC1F"/>
                </a:solidFill>
                <a:latin typeface="Lucida Console" panose="020B0609040504020204" pitchFamily="49" charset="0"/>
              </a:rPr>
              <a:t>ecx</a:t>
            </a:r>
            <a:r>
              <a:rPr lang="en-US" dirty="0">
                <a:solidFill>
                  <a:srgbClr val="FECC1F"/>
                </a:solidFill>
                <a:latin typeface="Lucida Console" panose="020B0609040504020204" pitchFamily="49" charset="0"/>
              </a:rPr>
              <a:t>         # c = 26 * x</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subl</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ecx</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eax</a:t>
            </a:r>
            <a:r>
              <a:rPr lang="en-US" dirty="0">
                <a:solidFill>
                  <a:srgbClr val="FECC1F"/>
                </a:solidFill>
                <a:latin typeface="Lucida Console" panose="020B0609040504020204" pitchFamily="49" charset="0"/>
              </a:rPr>
              <a:t>          # </a:t>
            </a:r>
            <a:r>
              <a:rPr lang="en-US" dirty="0" err="1">
                <a:solidFill>
                  <a:srgbClr val="FECC1F"/>
                </a:solidFill>
                <a:latin typeface="Lucida Console" panose="020B0609040504020204" pitchFamily="49" charset="0"/>
              </a:rPr>
              <a:t>reduced_character</a:t>
            </a:r>
            <a:r>
              <a:rPr lang="en-US" dirty="0">
                <a:solidFill>
                  <a:srgbClr val="FECC1F"/>
                </a:solidFill>
                <a:latin typeface="Lucida Console" panose="020B0609040504020204" pitchFamily="49" charset="0"/>
              </a:rPr>
              <a:t> -= c</a:t>
            </a:r>
          </a:p>
          <a:p>
            <a:r>
              <a:rPr lang="en-US" dirty="0">
                <a:solidFill>
                  <a:srgbClr val="FECC1F"/>
                </a:solidFill>
                <a:latin typeface="Lucida Console" panose="020B0609040504020204" pitchFamily="49" charset="0"/>
              </a:rPr>
              <a:t>…</a:t>
            </a:r>
          </a:p>
        </p:txBody>
      </p:sp>
    </p:spTree>
    <p:extLst>
      <p:ext uri="{BB962C8B-B14F-4D97-AF65-F5344CB8AC3E}">
        <p14:creationId xmlns:p14="http://schemas.microsoft.com/office/powerpoint/2010/main" val="2515011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Arithmetic, Logical, Bit Shift Instructions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r>
              <a:rPr lang="en-US" i="1" dirty="0" err="1"/>
              <a:t>src</a:t>
            </a:r>
            <a:r>
              <a:rPr lang="en-US" dirty="0"/>
              <a:t> is a source operand</a:t>
            </a:r>
          </a:p>
          <a:p>
            <a:endParaRPr lang="en-US" i="1" dirty="0"/>
          </a:p>
          <a:p>
            <a:r>
              <a:rPr lang="en-US" i="1" dirty="0" err="1"/>
              <a:t>dest</a:t>
            </a:r>
            <a:r>
              <a:rPr lang="en-US" dirty="0"/>
              <a:t> is both a source operand and the result destination</a:t>
            </a:r>
          </a:p>
          <a:p>
            <a:pPr lvl="1"/>
            <a:r>
              <a:rPr lang="en-US" i="1" dirty="0" err="1"/>
              <a:t>dest</a:t>
            </a:r>
            <a:r>
              <a:rPr lang="en-US" dirty="0"/>
              <a:t> is always overwritten</a:t>
            </a:r>
          </a:p>
          <a:p>
            <a:endParaRPr lang="en-US" i="1" dirty="0"/>
          </a:p>
          <a:p>
            <a:r>
              <a:rPr lang="en-US" dirty="0"/>
              <a:t>Pay attention to argument order!</a:t>
            </a:r>
          </a:p>
          <a:p>
            <a:endParaRPr lang="en-US" dirty="0"/>
          </a:p>
          <a:p>
            <a:r>
              <a:rPr lang="en-US" dirty="0"/>
              <a:t>No distinction between signed &amp; unsigned integers</a:t>
            </a:r>
          </a:p>
          <a:p>
            <a:pPr lvl="1"/>
            <a:r>
              <a:rPr lang="en-US" dirty="0" err="1"/>
              <a:t>gcc</a:t>
            </a:r>
            <a:r>
              <a:rPr lang="en-US" dirty="0"/>
              <a:t> will select </a:t>
            </a:r>
            <a:r>
              <a:rPr lang="en-US" dirty="0" err="1"/>
              <a:t>shrq</a:t>
            </a:r>
            <a:r>
              <a:rPr lang="en-US" dirty="0"/>
              <a:t> for unsigned integers, </a:t>
            </a:r>
            <a:r>
              <a:rPr lang="en-US" dirty="0" err="1"/>
              <a:t>sarq</a:t>
            </a:r>
            <a:r>
              <a:rPr lang="en-US" dirty="0"/>
              <a:t> for signed integers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49841755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Combinations</a:t>
            </a:r>
          </a:p>
        </p:txBody>
      </p:sp>
      <p:graphicFrame>
        <p:nvGraphicFramePr>
          <p:cNvPr id="2" name="Table 7">
            <a:extLst>
              <a:ext uri="{FF2B5EF4-FFF2-40B4-BE49-F238E27FC236}">
                <a16:creationId xmlns:a16="http://schemas.microsoft.com/office/drawing/2014/main" id="{AC2D4391-6C01-B542-BE45-918020EBC6B3}"/>
              </a:ext>
            </a:extLst>
          </p:cNvPr>
          <p:cNvGraphicFramePr>
            <a:graphicFrameLocks noGrp="1"/>
          </p:cNvGraphicFramePr>
          <p:nvPr>
            <p:ph idx="1"/>
            <p:extLst>
              <p:ext uri="{D42A27DB-BD31-4B8C-83A1-F6EECF244321}">
                <p14:modId xmlns:p14="http://schemas.microsoft.com/office/powerpoint/2010/main" val="2132590545"/>
              </p:ext>
            </p:extLst>
          </p:nvPr>
        </p:nvGraphicFramePr>
        <p:xfrm>
          <a:off x="893263" y="2658183"/>
          <a:ext cx="11067202" cy="3261360"/>
        </p:xfrm>
        <a:graphic>
          <a:graphicData uri="http://schemas.openxmlformats.org/drawingml/2006/table">
            <a:tbl>
              <a:tblPr firstRow="1" bandRow="1">
                <a:tableStyleId>{5C22544A-7EE6-4342-B048-85BDC9FD1C3A}</a:tableStyleId>
              </a:tblPr>
              <a:tblGrid>
                <a:gridCol w="1466002">
                  <a:extLst>
                    <a:ext uri="{9D8B030D-6E8A-4147-A177-3AD203B41FA5}">
                      <a16:colId xmlns:a16="http://schemas.microsoft.com/office/drawing/2014/main" val="3694481163"/>
                    </a:ext>
                  </a:extLst>
                </a:gridCol>
                <a:gridCol w="3200400">
                  <a:extLst>
                    <a:ext uri="{9D8B030D-6E8A-4147-A177-3AD203B41FA5}">
                      <a16:colId xmlns:a16="http://schemas.microsoft.com/office/drawing/2014/main" val="1257169934"/>
                    </a:ext>
                  </a:extLst>
                </a:gridCol>
                <a:gridCol w="3200400">
                  <a:extLst>
                    <a:ext uri="{9D8B030D-6E8A-4147-A177-3AD203B41FA5}">
                      <a16:colId xmlns:a16="http://schemas.microsoft.com/office/drawing/2014/main" val="142729745"/>
                    </a:ext>
                  </a:extLst>
                </a:gridCol>
                <a:gridCol w="3200400">
                  <a:extLst>
                    <a:ext uri="{9D8B030D-6E8A-4147-A177-3AD203B41FA5}">
                      <a16:colId xmlns:a16="http://schemas.microsoft.com/office/drawing/2014/main" val="3346853292"/>
                    </a:ext>
                  </a:extLst>
                </a:gridCol>
              </a:tblGrid>
              <a:tr h="370840">
                <a:tc>
                  <a:txBody>
                    <a:bodyPr/>
                    <a:lstStyle/>
                    <a:p>
                      <a:endParaRPr lang="en-US" dirty="0"/>
                    </a:p>
                  </a:txBody>
                  <a:tcPr anchor="ctr">
                    <a:noFill/>
                  </a:tcPr>
                </a:tc>
                <a:tc>
                  <a:txBody>
                    <a:bodyPr/>
                    <a:lstStyle/>
                    <a:p>
                      <a:pPr algn="ctr"/>
                      <a:r>
                        <a:rPr lang="en-US" sz="2800" dirty="0">
                          <a:solidFill>
                            <a:srgbClr val="FFFF00"/>
                          </a:solidFill>
                        </a:rPr>
                        <a:t>Immediate</a:t>
                      </a:r>
                    </a:p>
                  </a:txBody>
                  <a:tcPr anchor="b">
                    <a:solidFill>
                      <a:srgbClr val="002060"/>
                    </a:solidFill>
                  </a:tcPr>
                </a:tc>
                <a:tc>
                  <a:txBody>
                    <a:bodyPr/>
                    <a:lstStyle/>
                    <a:p>
                      <a:pPr algn="ctr"/>
                      <a:r>
                        <a:rPr lang="en-US" sz="2800" dirty="0">
                          <a:solidFill>
                            <a:srgbClr val="FFFF00"/>
                          </a:solidFill>
                        </a:rPr>
                        <a:t>Register</a:t>
                      </a:r>
                    </a:p>
                  </a:txBody>
                  <a:tcPr anchor="b">
                    <a:solidFill>
                      <a:srgbClr val="002060"/>
                    </a:solidFill>
                  </a:tcPr>
                </a:tc>
                <a:tc>
                  <a:txBody>
                    <a:bodyPr/>
                    <a:lstStyle/>
                    <a:p>
                      <a:pPr algn="ctr"/>
                      <a:r>
                        <a:rPr lang="en-US" sz="2800" dirty="0">
                          <a:solidFill>
                            <a:srgbClr val="FFFF00"/>
                          </a:solidFill>
                        </a:rPr>
                        <a:t>Memory</a:t>
                      </a:r>
                    </a:p>
                  </a:txBody>
                  <a:tcPr anchor="b">
                    <a:solidFill>
                      <a:srgbClr val="002060"/>
                    </a:solidFill>
                  </a:tcPr>
                </a:tc>
                <a:extLst>
                  <a:ext uri="{0D108BD9-81ED-4DB2-BD59-A6C34878D82A}">
                    <a16:rowId xmlns:a16="http://schemas.microsoft.com/office/drawing/2014/main" val="4077552907"/>
                  </a:ext>
                </a:extLst>
              </a:tr>
              <a:tr h="1371600">
                <a:tc>
                  <a:txBody>
                    <a:bodyPr/>
                    <a:lstStyle/>
                    <a:p>
                      <a:pPr algn="r"/>
                      <a:r>
                        <a:rPr lang="en-US" sz="2800" b="1" dirty="0">
                          <a:solidFill>
                            <a:srgbClr val="002060"/>
                          </a:solidFill>
                        </a:rPr>
                        <a:t>Register</a:t>
                      </a:r>
                    </a:p>
                  </a:txBody>
                  <a:tcPr anchor="ctr">
                    <a:solidFill>
                      <a:srgbClr val="FFFF00"/>
                    </a:solidFill>
                  </a:tcPr>
                </a:tc>
                <a:tc>
                  <a:txBody>
                    <a:bodyPr/>
                    <a:lstStyle/>
                    <a:p>
                      <a:pPr algn="ctr"/>
                      <a:r>
                        <a:rPr lang="en-US" sz="2000" dirty="0">
                          <a:latin typeface="Lucida Console" panose="020B0609040504020204" pitchFamily="49" charset="0"/>
                        </a:rPr>
                        <a:t>foo += 0x4;</a:t>
                      </a:r>
                    </a:p>
                    <a:p>
                      <a:pPr algn="ctr"/>
                      <a:r>
                        <a:rPr lang="en-US" sz="2000" dirty="0" err="1">
                          <a:latin typeface="Lucida Console" panose="020B0609040504020204" pitchFamily="49" charset="0"/>
                        </a:rPr>
                        <a:t>addq</a:t>
                      </a:r>
                      <a:r>
                        <a:rPr lang="en-US" sz="2000" dirty="0">
                          <a:latin typeface="Lucida Console" panose="020B0609040504020204" pitchFamily="49" charset="0"/>
                        </a:rPr>
                        <a:t> $0x4,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bar;</a:t>
                      </a:r>
                    </a:p>
                    <a:p>
                      <a:pPr algn="ctr"/>
                      <a:r>
                        <a:rPr lang="en-US" sz="2000" dirty="0" err="1">
                          <a:latin typeface="Lucida Console" panose="020B0609040504020204" pitchFamily="49" charset="0"/>
                        </a:rPr>
                        <a:t>subq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&amp;= *</a:t>
                      </a:r>
                      <a:r>
                        <a:rPr lang="en-US" sz="2000" dirty="0" err="1">
                          <a:latin typeface="Lucida Console" panose="020B0609040504020204" pitchFamily="49" charset="0"/>
                        </a:rPr>
                        <a:t>baz</a:t>
                      </a:r>
                      <a:r>
                        <a:rPr lang="en-US" sz="2000" dirty="0">
                          <a:latin typeface="Lucida Console" panose="020B0609040504020204" pitchFamily="49" charset="0"/>
                        </a:rPr>
                        <a:t>;</a:t>
                      </a:r>
                    </a:p>
                    <a:p>
                      <a:pPr algn="ctr"/>
                      <a:r>
                        <a:rPr lang="en-US" sz="2000" dirty="0" err="1">
                          <a:latin typeface="Lucida Console" panose="020B0609040504020204" pitchFamily="49" charset="0"/>
                        </a:rPr>
                        <a:t>andq</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extLst>
                  <a:ext uri="{0D108BD9-81ED-4DB2-BD59-A6C34878D82A}">
                    <a16:rowId xmlns:a16="http://schemas.microsoft.com/office/drawing/2014/main" val="1805426154"/>
                  </a:ext>
                </a:extLst>
              </a:tr>
              <a:tr h="1371600">
                <a:tc>
                  <a:txBody>
                    <a:bodyPr/>
                    <a:lstStyle/>
                    <a:p>
                      <a:pPr algn="r"/>
                      <a:r>
                        <a:rPr lang="en-US" sz="2800" b="1" dirty="0">
                          <a:solidFill>
                            <a:srgbClr val="002060"/>
                          </a:solidFill>
                        </a:rPr>
                        <a:t>Memory</a:t>
                      </a:r>
                    </a:p>
                  </a:txBody>
                  <a:tcPr anchor="ctr">
                    <a:solidFill>
                      <a:srgbClr val="FFFF00"/>
                    </a:solidFill>
                  </a:tcP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0x4;</a:t>
                      </a:r>
                    </a:p>
                    <a:p>
                      <a:pPr algn="ctr"/>
                      <a:r>
                        <a:rPr lang="en-US" sz="2000" dirty="0" err="1">
                          <a:latin typeface="Lucida Console" panose="020B0609040504020204" pitchFamily="49" charset="0"/>
                        </a:rPr>
                        <a:t>orq</a:t>
                      </a:r>
                      <a:r>
                        <a:rPr lang="en-US" sz="2000" dirty="0">
                          <a:latin typeface="Lucida Console" panose="020B0609040504020204" pitchFamily="49" charset="0"/>
                        </a:rPr>
                        <a:t> 0x4,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bar;</a:t>
                      </a:r>
                    </a:p>
                    <a:p>
                      <a:pPr algn="ctr"/>
                      <a:r>
                        <a:rPr lang="en-US" sz="2000" dirty="0" err="1">
                          <a:latin typeface="Lucida Console" panose="020B0609040504020204" pitchFamily="49" charset="0"/>
                        </a:rPr>
                        <a:t>xorq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mn-lt"/>
                        </a:rPr>
                        <a:t>n/a</a:t>
                      </a:r>
                    </a:p>
                  </a:txBody>
                  <a:tcPr anchor="ctr"/>
                </a:tc>
                <a:extLst>
                  <a:ext uri="{0D108BD9-81ED-4DB2-BD59-A6C34878D82A}">
                    <a16:rowId xmlns:a16="http://schemas.microsoft.com/office/drawing/2014/main" val="3621678479"/>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89C0999B-58BD-9B43-866D-F27CA9C06BEF}"/>
              </a:ext>
            </a:extLst>
          </p:cNvPr>
          <p:cNvSpPr txBox="1"/>
          <p:nvPr/>
        </p:nvSpPr>
        <p:spPr>
          <a:xfrm>
            <a:off x="5887076" y="2217347"/>
            <a:ext cx="2531655" cy="523220"/>
          </a:xfrm>
          <a:prstGeom prst="rect">
            <a:avLst/>
          </a:prstGeom>
          <a:noFill/>
        </p:spPr>
        <p:txBody>
          <a:bodyPr wrap="none" rtlCol="0">
            <a:spAutoFit/>
          </a:bodyPr>
          <a:lstStyle/>
          <a:p>
            <a:pPr algn="ctr"/>
            <a:r>
              <a:rPr lang="en-US" sz="2800" dirty="0"/>
              <a:t>Source Operand</a:t>
            </a:r>
          </a:p>
        </p:txBody>
      </p:sp>
      <p:sp>
        <p:nvSpPr>
          <p:cNvPr id="9" name="TextBox 8">
            <a:extLst>
              <a:ext uri="{FF2B5EF4-FFF2-40B4-BE49-F238E27FC236}">
                <a16:creationId xmlns:a16="http://schemas.microsoft.com/office/drawing/2014/main" id="{D5C623C9-AC7D-1843-A27B-999F40F0D996}"/>
              </a:ext>
            </a:extLst>
          </p:cNvPr>
          <p:cNvSpPr txBox="1"/>
          <p:nvPr/>
        </p:nvSpPr>
        <p:spPr>
          <a:xfrm rot="16200000">
            <a:off x="-976348" y="4182053"/>
            <a:ext cx="3214021" cy="523220"/>
          </a:xfrm>
          <a:prstGeom prst="rect">
            <a:avLst/>
          </a:prstGeom>
          <a:noFill/>
        </p:spPr>
        <p:txBody>
          <a:bodyPr wrap="none" rtlCol="0">
            <a:spAutoFit/>
          </a:bodyPr>
          <a:lstStyle/>
          <a:p>
            <a:pPr algn="ctr"/>
            <a:r>
              <a:rPr lang="en-US" sz="2800" dirty="0"/>
              <a:t>Destination Operand</a:t>
            </a:r>
          </a:p>
        </p:txBody>
      </p:sp>
      <p:sp>
        <p:nvSpPr>
          <p:cNvPr id="10" name="Rectangle 9">
            <a:extLst>
              <a:ext uri="{FF2B5EF4-FFF2-40B4-BE49-F238E27FC236}">
                <a16:creationId xmlns:a16="http://schemas.microsoft.com/office/drawing/2014/main" id="{5F154665-FDE3-8A42-8322-949D7AC12DAF}"/>
              </a:ext>
            </a:extLst>
          </p:cNvPr>
          <p:cNvSpPr/>
          <p:nvPr/>
        </p:nvSpPr>
        <p:spPr>
          <a:xfrm>
            <a:off x="2272732" y="1760886"/>
            <a:ext cx="4647426" cy="461665"/>
          </a:xfrm>
          <a:prstGeom prst="rect">
            <a:avLst/>
          </a:prstGeom>
        </p:spPr>
        <p:txBody>
          <a:bodyPr wrap="none">
            <a:spAutoFit/>
          </a:bodyPr>
          <a:lstStyle/>
          <a:p>
            <a:r>
              <a:rPr lang="en-US" sz="2400" i="1" dirty="0" err="1">
                <a:latin typeface="Lucida Console" panose="020B0609040504020204" pitchFamily="49" charset="0"/>
              </a:rPr>
              <a:t>xxx</a:t>
            </a:r>
            <a:r>
              <a:rPr lang="en-US" sz="2400" dirty="0" err="1">
                <a:latin typeface="Lucida Console" panose="020B0609040504020204" pitchFamily="49" charset="0"/>
              </a:rPr>
              <a:t>q</a:t>
            </a:r>
            <a:r>
              <a:rPr lang="en-US" sz="2400" dirty="0">
                <a:latin typeface="Lucida Console" panose="020B0609040504020204" pitchFamily="49" charset="0"/>
              </a:rPr>
              <a:t> </a:t>
            </a:r>
            <a:r>
              <a:rPr lang="en-US" sz="2400" i="1" dirty="0">
                <a:latin typeface="Lucida Console" panose="020B0609040504020204" pitchFamily="49" charset="0"/>
              </a:rPr>
              <a:t>source</a:t>
            </a:r>
            <a:r>
              <a:rPr lang="en-US" sz="2400" dirty="0">
                <a:latin typeface="Lucida Console" panose="020B0609040504020204" pitchFamily="49" charset="0"/>
              </a:rPr>
              <a:t>, </a:t>
            </a:r>
            <a:r>
              <a:rPr lang="en-US" sz="2400" i="1" dirty="0">
                <a:latin typeface="Lucida Console" panose="020B0609040504020204" pitchFamily="49" charset="0"/>
              </a:rPr>
              <a:t>destination</a:t>
            </a:r>
            <a:endParaRPr lang="en-US" sz="2400" dirty="0">
              <a:latin typeface="Lucida Console" panose="020B0609040504020204" pitchFamily="49" charset="0"/>
            </a:endParaRPr>
          </a:p>
        </p:txBody>
      </p:sp>
    </p:spTree>
    <p:extLst>
      <p:ext uri="{BB962C8B-B14F-4D97-AF65-F5344CB8AC3E}">
        <p14:creationId xmlns:p14="http://schemas.microsoft.com/office/powerpoint/2010/main" val="2932037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err="1">
                <a:latin typeface="Lucida Console" panose="020B0609040504020204" pitchFamily="49" charset="0"/>
              </a:rPr>
              <a:t>leaq</a:t>
            </a:r>
            <a:r>
              <a:rPr lang="en-US" dirty="0"/>
              <a:t>, revisited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199" y="1825625"/>
            <a:ext cx="10952747" cy="4351338"/>
          </a:xfrm>
        </p:spPr>
        <p:txBody>
          <a:bodyPr/>
          <a:lstStyle/>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D</a:t>
            </a:r>
            <a:r>
              <a:rPr lang="en-US" dirty="0">
                <a:latin typeface="Lucida Console" panose="020B0609040504020204" pitchFamily="49" charset="0"/>
              </a:rPr>
              <a:t>(</a:t>
            </a:r>
            <a:r>
              <a:rPr lang="en-US" i="1" dirty="0">
                <a:latin typeface="Lucida Console" panose="020B0609040504020204" pitchFamily="49" charset="0"/>
              </a:rPr>
              <a:t>R</a:t>
            </a:r>
            <a:r>
              <a:rPr lang="en-US" i="1" baseline="-25000" dirty="0">
                <a:latin typeface="Lucida Console" panose="020B0609040504020204" pitchFamily="49" charset="0"/>
              </a:rPr>
              <a:t>b</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i</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b</a:t>
            </a:r>
            <a:r>
              <a:rPr lang="en-US" dirty="0"/>
              <a:t>] + </a:t>
            </a:r>
            <a:r>
              <a:rPr lang="en-US" i="1" dirty="0"/>
              <a:t>S</a:t>
            </a:r>
            <a:r>
              <a:rPr lang="en-US" dirty="0"/>
              <a:t> * Reg[</a:t>
            </a:r>
            <a:r>
              <a:rPr lang="en-US" i="1" dirty="0"/>
              <a:t>R</a:t>
            </a:r>
            <a:r>
              <a:rPr lang="en-US" i="1" baseline="-25000" dirty="0"/>
              <a:t>i</a:t>
            </a:r>
            <a:r>
              <a:rPr lang="en-US" dirty="0"/>
              <a:t>] + </a:t>
            </a:r>
            <a:r>
              <a:rPr lang="en-US" i="1" dirty="0"/>
              <a:t>D</a:t>
            </a:r>
            <a:endParaRPr lang="en-US" dirty="0"/>
          </a:p>
          <a:p>
            <a:pPr lvl="1"/>
            <a:r>
              <a:rPr lang="en-US" dirty="0"/>
              <a:t>Occasionally you’ll see this more general form used for (non-pointer) arithmetic</a:t>
            </a:r>
          </a:p>
          <a:p>
            <a:pPr lvl="1"/>
            <a:r>
              <a:rPr lang="en-US" dirty="0"/>
              <a:t>More commonly…</a:t>
            </a:r>
          </a:p>
          <a:p>
            <a:r>
              <a:rPr lang="en-US" dirty="0" err="1">
                <a:latin typeface="Lucida Console" panose="020B0609040504020204" pitchFamily="49" charset="0"/>
              </a:rPr>
              <a:t>leaq</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a:t>
            </a:r>
            <a:r>
              <a:rPr lang="en-US" i="1" dirty="0"/>
              <a:t>S</a:t>
            </a:r>
            <a:r>
              <a:rPr lang="en-US" dirty="0"/>
              <a:t>+1)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t>]</a:t>
            </a:r>
          </a:p>
          <a:p>
            <a:pPr lvl="1"/>
            <a:r>
              <a:rPr lang="en-US" dirty="0"/>
              <a:t>Fast multiplication of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i="1" dirty="0"/>
              <a:t> by 3, 5, or 9</a:t>
            </a:r>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2E5797C2-B272-2349-94D8-282A1B740A31}"/>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9" name="Rounded Rectangle 8">
            <a:extLst>
              <a:ext uri="{FF2B5EF4-FFF2-40B4-BE49-F238E27FC236}">
                <a16:creationId xmlns:a16="http://schemas.microsoft.com/office/drawing/2014/main" id="{374A71B7-AACD-C34B-AE28-794511CFC2D7}"/>
              </a:ext>
            </a:extLst>
          </p:cNvPr>
          <p:cNvSpPr/>
          <p:nvPr/>
        </p:nvSpPr>
        <p:spPr>
          <a:xfrm>
            <a:off x="6585551" y="3739399"/>
            <a:ext cx="4768249" cy="108025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long multiply_by_48(long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return 48 *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61D90E9E-A8E4-4D47-9233-CB7F89118C2F}"/>
              </a:ext>
            </a:extLst>
          </p:cNvPr>
          <p:cNvSpPr/>
          <p:nvPr/>
        </p:nvSpPr>
        <p:spPr>
          <a:xfrm>
            <a:off x="6585551" y="4865544"/>
            <a:ext cx="4768249" cy="160613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multiply_by_48:</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2), %</a:t>
            </a:r>
            <a:r>
              <a:rPr lang="en-US" dirty="0" err="1">
                <a:solidFill>
                  <a:srgbClr val="FECC1F"/>
                </a:solidFill>
                <a:latin typeface="Lucida Console" panose="020B0609040504020204" pitchFamily="49" charset="0"/>
              </a:rPr>
              <a:t>rdx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rdx</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salq</a:t>
            </a:r>
            <a:r>
              <a:rPr lang="en-US" dirty="0">
                <a:solidFill>
                  <a:srgbClr val="FECC1F"/>
                </a:solidFill>
                <a:latin typeface="Lucida Console" panose="020B0609040504020204" pitchFamily="49" charset="0"/>
              </a:rPr>
              <a:t>  $4,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Tree>
    <p:extLst>
      <p:ext uri="{BB962C8B-B14F-4D97-AF65-F5344CB8AC3E}">
        <p14:creationId xmlns:p14="http://schemas.microsoft.com/office/powerpoint/2010/main" val="165544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animEffect transition="in" filter="dissolve">
                                      <p:cBhvr>
                                        <p:cTn id="21" dur="500"/>
                                        <p:tgtEl>
                                          <p:spTgt spid="4">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5"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randombar(vertical)">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5"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randombar(vertical)">
                                      <p:cBhvr>
                                        <p:cTn id="3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9" grpId="0" animBg="1"/>
      <p:bldP spid="10"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pPr marL="0" indent="0">
              <a:buNone/>
            </a:pPr>
            <a:r>
              <a:rPr lang="en-US" dirty="0">
                <a:latin typeface="Lucida Console" panose="020B0609040504020204" pitchFamily="49" charset="0"/>
              </a:rPr>
              <a:t>multiply_by_48:</a:t>
            </a:r>
          </a:p>
          <a:p>
            <a:pPr marL="0" indent="0">
              <a:buNone/>
            </a:pPr>
            <a:r>
              <a:rPr lang="en-US" dirty="0">
                <a:latin typeface="Lucida Console" panose="020B0609040504020204" pitchFamily="49" charset="0"/>
              </a:rPr>
              <a:t>    </a:t>
            </a:r>
            <a:r>
              <a:rPr lang="en-US" dirty="0" err="1">
                <a:latin typeface="Lucida Console" panose="020B0609040504020204" pitchFamily="49" charset="0"/>
              </a:rPr>
              <a:t>leaq</a:t>
            </a:r>
            <a:r>
              <a:rPr lang="en-US" dirty="0">
                <a:latin typeface="Lucida Console" panose="020B0609040504020204" pitchFamily="49" charset="0"/>
              </a:rPr>
              <a:t>  (%</a:t>
            </a:r>
            <a:r>
              <a:rPr lang="en-US" dirty="0" err="1">
                <a:latin typeface="Lucida Console" panose="020B0609040504020204" pitchFamily="49" charset="0"/>
              </a:rPr>
              <a:t>rdi</a:t>
            </a:r>
            <a:r>
              <a:rPr lang="en-US" dirty="0">
                <a:latin typeface="Lucida Console" panose="020B0609040504020204" pitchFamily="49" charset="0"/>
              </a:rPr>
              <a:t>, %</a:t>
            </a:r>
            <a:r>
              <a:rPr lang="en-US" dirty="0" err="1">
                <a:latin typeface="Lucida Console" panose="020B0609040504020204" pitchFamily="49" charset="0"/>
              </a:rPr>
              <a:t>rdi</a:t>
            </a:r>
            <a:r>
              <a:rPr lang="en-US" dirty="0">
                <a:latin typeface="Lucida Console" panose="020B0609040504020204" pitchFamily="49" charset="0"/>
              </a:rPr>
              <a:t>, 2), %</a:t>
            </a:r>
            <a:r>
              <a:rPr lang="en-US" dirty="0" err="1">
                <a:latin typeface="Lucida Console" panose="020B0609040504020204" pitchFamily="49" charset="0"/>
              </a:rPr>
              <a:t>rdx</a:t>
            </a:r>
            <a:endParaRPr lang="en-US" dirty="0">
              <a:latin typeface="Lucida Console" panose="020B0609040504020204" pitchFamily="49" charset="0"/>
            </a:endParaRPr>
          </a:p>
          <a:p>
            <a:pPr marL="0" indent="0">
              <a:buNone/>
            </a:pPr>
            <a:r>
              <a:rPr lang="en-US" dirty="0">
                <a:latin typeface="Lucida Console" panose="020B0609040504020204" pitchFamily="49" charset="0"/>
              </a:rPr>
              <a:t>    </a:t>
            </a:r>
            <a:r>
              <a:rPr lang="en-US" dirty="0" err="1">
                <a:latin typeface="Lucida Console" panose="020B0609040504020204" pitchFamily="49" charset="0"/>
              </a:rPr>
              <a:t>movq</a:t>
            </a:r>
            <a:r>
              <a:rPr lang="en-US" dirty="0">
                <a:latin typeface="Lucida Console" panose="020B0609040504020204" pitchFamily="49" charset="0"/>
              </a:rPr>
              <a:t>  %</a:t>
            </a:r>
            <a:r>
              <a:rPr lang="en-US" dirty="0" err="1">
                <a:latin typeface="Lucida Console" panose="020B0609040504020204" pitchFamily="49" charset="0"/>
              </a:rPr>
              <a:t>rdx</a:t>
            </a:r>
            <a:r>
              <a:rPr lang="en-US" dirty="0">
                <a:latin typeface="Lucida Console" panose="020B0609040504020204" pitchFamily="49" charset="0"/>
              </a:rPr>
              <a:t>, %</a:t>
            </a:r>
            <a:r>
              <a:rPr lang="en-US" dirty="0" err="1">
                <a:latin typeface="Lucida Console" panose="020B0609040504020204" pitchFamily="49" charset="0"/>
              </a:rPr>
              <a:t>rax</a:t>
            </a:r>
            <a:endParaRPr lang="en-US" dirty="0">
              <a:latin typeface="Lucida Console" panose="020B0609040504020204" pitchFamily="49" charset="0"/>
            </a:endParaRPr>
          </a:p>
          <a:p>
            <a:pPr marL="0" indent="0">
              <a:buNone/>
            </a:pPr>
            <a:r>
              <a:rPr lang="en-US" dirty="0">
                <a:latin typeface="Lucida Console" panose="020B0609040504020204" pitchFamily="49" charset="0"/>
              </a:rPr>
              <a:t>    </a:t>
            </a:r>
            <a:r>
              <a:rPr lang="en-US" dirty="0" err="1">
                <a:latin typeface="Lucida Console" panose="020B0609040504020204" pitchFamily="49" charset="0"/>
              </a:rPr>
              <a:t>salq</a:t>
            </a:r>
            <a:r>
              <a:rPr lang="en-US" dirty="0">
                <a:latin typeface="Lucida Console" panose="020B0609040504020204" pitchFamily="49" charset="0"/>
              </a:rPr>
              <a:t>  $4, %</a:t>
            </a:r>
            <a:r>
              <a:rPr lang="en-US" dirty="0" err="1">
                <a:latin typeface="Lucida Console" panose="020B0609040504020204" pitchFamily="49" charset="0"/>
              </a:rPr>
              <a:t>rax</a:t>
            </a:r>
            <a:endParaRPr lang="en-US" dirty="0">
              <a:latin typeface="Lucida Console" panose="020B0609040504020204" pitchFamily="49" charset="0"/>
            </a:endParaRPr>
          </a:p>
          <a:p>
            <a:pPr marL="0" indent="0">
              <a:buNone/>
            </a:pPr>
            <a:r>
              <a:rPr lang="en-US" dirty="0">
                <a:latin typeface="Lucida Console" panose="020B0609040504020204" pitchFamily="49" charset="0"/>
              </a:rPr>
              <a:t>    ret</a:t>
            </a:r>
          </a:p>
          <a:p>
            <a:pPr marL="0" indent="0">
              <a:buNone/>
            </a:pPr>
            <a:endParaRPr lang="en-US" dirty="0"/>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TextBox 1">
            <a:extLst>
              <a:ext uri="{FF2B5EF4-FFF2-40B4-BE49-F238E27FC236}">
                <a16:creationId xmlns:a16="http://schemas.microsoft.com/office/drawing/2014/main" id="{DF70E9C3-24AD-3549-B25B-F2CD25484AAB}"/>
              </a:ext>
            </a:extLst>
          </p:cNvPr>
          <p:cNvSpPr txBox="1"/>
          <p:nvPr/>
        </p:nvSpPr>
        <p:spPr>
          <a:xfrm>
            <a:off x="7619180" y="548351"/>
            <a:ext cx="3327514" cy="830997"/>
          </a:xfrm>
          <a:prstGeom prst="rect">
            <a:avLst/>
          </a:prstGeom>
          <a:solidFill>
            <a:srgbClr val="FFFF00"/>
          </a:solidFill>
        </p:spPr>
        <p:txBody>
          <a:bodyPr wrap="none" rtlCol="0">
            <a:spAutoFit/>
          </a:bodyPr>
          <a:lstStyle/>
          <a:p>
            <a:r>
              <a:rPr lang="en-US" sz="2400" dirty="0" err="1">
                <a:solidFill>
                  <a:srgbClr val="002060"/>
                </a:solidFill>
                <a:latin typeface="Lucida Console" panose="020B0609040504020204" pitchFamily="49" charset="0"/>
              </a:rPr>
              <a:t>i</a:t>
            </a:r>
            <a:r>
              <a:rPr lang="en-US" sz="2400" dirty="0">
                <a:solidFill>
                  <a:srgbClr val="002060"/>
                </a:solidFill>
              </a:rPr>
              <a:t> is in %</a:t>
            </a:r>
            <a:r>
              <a:rPr lang="en-US" sz="2400" dirty="0" err="1">
                <a:solidFill>
                  <a:srgbClr val="002060"/>
                </a:solidFill>
              </a:rPr>
              <a:t>rdi</a:t>
            </a:r>
            <a:endParaRPr lang="en-US" sz="2400" dirty="0">
              <a:solidFill>
                <a:srgbClr val="002060"/>
              </a:solidFill>
            </a:endParaRPr>
          </a:p>
          <a:p>
            <a:r>
              <a:rPr lang="en-US" sz="2400" dirty="0">
                <a:solidFill>
                  <a:srgbClr val="002060"/>
                </a:solidFill>
              </a:rPr>
              <a:t>return value goes in %</a:t>
            </a:r>
            <a:r>
              <a:rPr lang="en-US" sz="2400" dirty="0" err="1">
                <a:solidFill>
                  <a:srgbClr val="002060"/>
                </a:solidFill>
              </a:rPr>
              <a:t>rax</a:t>
            </a:r>
            <a:endParaRPr lang="en-US" sz="2400" dirty="0">
              <a:solidFill>
                <a:srgbClr val="002060"/>
              </a:solidFill>
            </a:endParaRPr>
          </a:p>
        </p:txBody>
      </p:sp>
      <p:sp>
        <p:nvSpPr>
          <p:cNvPr id="8" name="TextBox 7">
            <a:extLst>
              <a:ext uri="{FF2B5EF4-FFF2-40B4-BE49-F238E27FC236}">
                <a16:creationId xmlns:a16="http://schemas.microsoft.com/office/drawing/2014/main" id="{D9CA0B9C-2A14-744F-9003-40516194CA59}"/>
              </a:ext>
            </a:extLst>
          </p:cNvPr>
          <p:cNvSpPr txBox="1"/>
          <p:nvPr/>
        </p:nvSpPr>
        <p:spPr>
          <a:xfrm>
            <a:off x="8285460" y="2241123"/>
            <a:ext cx="3068340" cy="523220"/>
          </a:xfrm>
          <a:prstGeom prst="rect">
            <a:avLst/>
          </a:prstGeom>
          <a:noFill/>
        </p:spPr>
        <p:txBody>
          <a:bodyPr wrap="none" rtlCol="0">
            <a:spAutoFit/>
          </a:bodyPr>
          <a:lstStyle/>
          <a:p>
            <a:r>
              <a:rPr lang="en-US" sz="2800" dirty="0"/>
              <a:t>%</a:t>
            </a:r>
            <a:r>
              <a:rPr lang="en-US" sz="2800" dirty="0" err="1"/>
              <a:t>rdx</a:t>
            </a:r>
            <a:r>
              <a:rPr lang="en-US" sz="2800" dirty="0"/>
              <a:t> = </a:t>
            </a:r>
            <a:r>
              <a:rPr lang="en-US" sz="2800" dirty="0" err="1"/>
              <a:t>i</a:t>
            </a:r>
            <a:r>
              <a:rPr lang="en-US" sz="2800" dirty="0"/>
              <a:t> + 2 * </a:t>
            </a:r>
            <a:r>
              <a:rPr lang="en-US" sz="2800" dirty="0" err="1"/>
              <a:t>i</a:t>
            </a:r>
            <a:r>
              <a:rPr lang="en-US" sz="2800" dirty="0"/>
              <a:t> = 3*</a:t>
            </a:r>
            <a:r>
              <a:rPr lang="en-US" sz="2800" dirty="0" err="1"/>
              <a:t>i</a:t>
            </a:r>
            <a:endParaRPr lang="en-US" sz="2800" dirty="0"/>
          </a:p>
        </p:txBody>
      </p:sp>
      <p:sp>
        <p:nvSpPr>
          <p:cNvPr id="9" name="TextBox 8">
            <a:extLst>
              <a:ext uri="{FF2B5EF4-FFF2-40B4-BE49-F238E27FC236}">
                <a16:creationId xmlns:a16="http://schemas.microsoft.com/office/drawing/2014/main" id="{4A22177B-B31D-A34A-9B26-EB4A1422B4A6}"/>
              </a:ext>
            </a:extLst>
          </p:cNvPr>
          <p:cNvSpPr txBox="1"/>
          <p:nvPr/>
        </p:nvSpPr>
        <p:spPr>
          <a:xfrm>
            <a:off x="8285460" y="2764343"/>
            <a:ext cx="1669560" cy="523220"/>
          </a:xfrm>
          <a:prstGeom prst="rect">
            <a:avLst/>
          </a:prstGeom>
          <a:noFill/>
        </p:spPr>
        <p:txBody>
          <a:bodyPr wrap="none" rtlCol="0">
            <a:spAutoFit/>
          </a:bodyPr>
          <a:lstStyle/>
          <a:p>
            <a:r>
              <a:rPr lang="en-US" sz="2800" dirty="0"/>
              <a:t>%</a:t>
            </a:r>
            <a:r>
              <a:rPr lang="en-US" sz="2800" dirty="0" err="1"/>
              <a:t>rax</a:t>
            </a:r>
            <a:r>
              <a:rPr lang="en-US" sz="2800" dirty="0"/>
              <a:t> = 3*</a:t>
            </a:r>
            <a:r>
              <a:rPr lang="en-US" sz="2800" dirty="0" err="1"/>
              <a:t>i</a:t>
            </a:r>
            <a:endParaRPr lang="en-US" sz="2800" dirty="0"/>
          </a:p>
        </p:txBody>
      </p:sp>
      <p:sp>
        <p:nvSpPr>
          <p:cNvPr id="10" name="TextBox 9">
            <a:extLst>
              <a:ext uri="{FF2B5EF4-FFF2-40B4-BE49-F238E27FC236}">
                <a16:creationId xmlns:a16="http://schemas.microsoft.com/office/drawing/2014/main" id="{7B882140-0858-B445-8BAD-814884F64632}"/>
              </a:ext>
            </a:extLst>
          </p:cNvPr>
          <p:cNvSpPr txBox="1"/>
          <p:nvPr/>
        </p:nvSpPr>
        <p:spPr>
          <a:xfrm>
            <a:off x="8312640" y="3287563"/>
            <a:ext cx="2634054" cy="1384995"/>
          </a:xfrm>
          <a:prstGeom prst="rect">
            <a:avLst/>
          </a:prstGeom>
          <a:noFill/>
        </p:spPr>
        <p:txBody>
          <a:bodyPr wrap="none" rtlCol="0">
            <a:spAutoFit/>
          </a:bodyPr>
          <a:lstStyle/>
          <a:p>
            <a:r>
              <a:rPr lang="en-US" sz="2800" dirty="0"/>
              <a:t>%</a:t>
            </a:r>
            <a:r>
              <a:rPr lang="en-US" sz="2800" dirty="0" err="1"/>
              <a:t>rax</a:t>
            </a:r>
            <a:r>
              <a:rPr lang="en-US" sz="2800" dirty="0"/>
              <a:t> = (3*</a:t>
            </a:r>
            <a:r>
              <a:rPr lang="en-US" sz="2800" dirty="0" err="1"/>
              <a:t>i</a:t>
            </a:r>
            <a:r>
              <a:rPr lang="en-US" sz="2800" dirty="0"/>
              <a:t>) &lt;&lt; 4</a:t>
            </a:r>
            <a:br>
              <a:rPr lang="en-US" sz="2800" dirty="0"/>
            </a:br>
            <a:r>
              <a:rPr lang="en-US" sz="2800" dirty="0"/>
              <a:t>          = (3*</a:t>
            </a:r>
            <a:r>
              <a:rPr lang="en-US" sz="2800" dirty="0" err="1"/>
              <a:t>i</a:t>
            </a:r>
            <a:r>
              <a:rPr lang="en-US" sz="2800" dirty="0"/>
              <a:t>) * 16</a:t>
            </a:r>
            <a:br>
              <a:rPr lang="en-US" sz="2800" dirty="0"/>
            </a:br>
            <a:r>
              <a:rPr lang="en-US" sz="2800" dirty="0"/>
              <a:t>          = 48*</a:t>
            </a:r>
            <a:r>
              <a:rPr lang="en-US" sz="2800" dirty="0" err="1"/>
              <a:t>i</a:t>
            </a:r>
            <a:endParaRPr lang="en-US" sz="2800" dirty="0"/>
          </a:p>
        </p:txBody>
      </p:sp>
    </p:spTree>
    <p:extLst>
      <p:ext uri="{BB962C8B-B14F-4D97-AF65-F5344CB8AC3E}">
        <p14:creationId xmlns:p14="http://schemas.microsoft.com/office/powerpoint/2010/main" val="1041495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dissolv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Effect transition="in" filter="dissolve">
                                      <p:cBhvr>
                                        <p:cTn id="18" dur="500"/>
                                        <p:tgtEl>
                                          <p:spTgt spid="4">
                                            <p:txEl>
                                              <p:pRg st="2" end="2"/>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dissolv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4">
                                            <p:txEl>
                                              <p:pRg st="3" end="3"/>
                                            </p:txEl>
                                          </p:spTgt>
                                        </p:tgtEl>
                                        <p:attrNameLst>
                                          <p:attrName>style.visibility</p:attrName>
                                        </p:attrNameLst>
                                      </p:cBhvr>
                                      <p:to>
                                        <p:strVal val="visible"/>
                                      </p:to>
                                    </p:set>
                                    <p:animEffect transition="in" filter="dissolve">
                                      <p:cBhvr>
                                        <p:cTn id="26" dur="500"/>
                                        <p:tgtEl>
                                          <p:spTgt spid="4">
                                            <p:txEl>
                                              <p:pRg st="3" end="3"/>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dissolve">
                                      <p:cBhvr>
                                        <p:cTn id="29" dur="500"/>
                                        <p:tgtEl>
                                          <p:spTgt spid="10"/>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dissolve">
                                      <p:cBhvr>
                                        <p:cTn id="32"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8" grpId="0"/>
      <p:bldP spid="9" grpId="0"/>
      <p:bldP spid="1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err="1">
                <a:latin typeface="Lucida Console" panose="020B0609040504020204" pitchFamily="49" charset="0"/>
              </a:rPr>
              <a:t>leaq</a:t>
            </a:r>
            <a:r>
              <a:rPr lang="en-US" dirty="0"/>
              <a:t>, revisited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199" y="1825625"/>
            <a:ext cx="10892589" cy="4646058"/>
          </a:xfrm>
        </p:spPr>
        <p:txBody>
          <a:bodyPr>
            <a:normAutofit/>
          </a:bodyPr>
          <a:lstStyle/>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D</a:t>
            </a:r>
            <a:r>
              <a:rPr lang="en-US" dirty="0">
                <a:latin typeface="Lucida Console" panose="020B0609040504020204" pitchFamily="49" charset="0"/>
              </a:rPr>
              <a:t>(</a:t>
            </a:r>
            <a:r>
              <a:rPr lang="en-US" i="1" dirty="0">
                <a:latin typeface="Lucida Console" panose="020B0609040504020204" pitchFamily="49" charset="0"/>
              </a:rPr>
              <a:t>R</a:t>
            </a:r>
            <a:r>
              <a:rPr lang="en-US" i="1" baseline="-25000" dirty="0">
                <a:latin typeface="Lucida Console" panose="020B0609040504020204" pitchFamily="49" charset="0"/>
              </a:rPr>
              <a:t>b</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i</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b</a:t>
            </a:r>
            <a:r>
              <a:rPr lang="en-US" dirty="0"/>
              <a:t>] + </a:t>
            </a:r>
            <a:r>
              <a:rPr lang="en-US" i="1" dirty="0"/>
              <a:t>S</a:t>
            </a:r>
            <a:r>
              <a:rPr lang="en-US" dirty="0"/>
              <a:t> * Reg[</a:t>
            </a:r>
            <a:r>
              <a:rPr lang="en-US" i="1" dirty="0"/>
              <a:t>R</a:t>
            </a:r>
            <a:r>
              <a:rPr lang="en-US" i="1" baseline="-25000" dirty="0"/>
              <a:t>i</a:t>
            </a:r>
            <a:r>
              <a:rPr lang="en-US" dirty="0"/>
              <a:t>] + </a:t>
            </a:r>
            <a:r>
              <a:rPr lang="en-US" i="1" dirty="0"/>
              <a:t>D</a:t>
            </a:r>
            <a:endParaRPr lang="en-US" dirty="0"/>
          </a:p>
          <a:p>
            <a:pPr lvl="1"/>
            <a:r>
              <a:rPr lang="en-US" dirty="0"/>
              <a:t>Occasionally you’ll see this more general form used for (non-pointer) arithmetic</a:t>
            </a:r>
          </a:p>
          <a:p>
            <a:pPr lvl="1"/>
            <a:r>
              <a:rPr lang="en-US" dirty="0"/>
              <a:t>More commonly…</a:t>
            </a:r>
          </a:p>
          <a:p>
            <a:r>
              <a:rPr lang="en-US" dirty="0" err="1">
                <a:latin typeface="Lucida Console" panose="020B0609040504020204" pitchFamily="49" charset="0"/>
              </a:rPr>
              <a:t>leaq</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a:t>
            </a:r>
            <a:r>
              <a:rPr lang="en-US" i="1" dirty="0"/>
              <a:t>S</a:t>
            </a:r>
            <a:r>
              <a:rPr lang="en-US" dirty="0"/>
              <a:t>+1)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t>]</a:t>
            </a:r>
          </a:p>
          <a:p>
            <a:pPr lvl="1"/>
            <a:r>
              <a:rPr lang="en-US" dirty="0"/>
              <a:t>Fast multiplication of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i="1" dirty="0"/>
              <a:t> by 3, 5, or 9</a:t>
            </a:r>
            <a:endParaRPr lang="en-US" dirty="0"/>
          </a:p>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src2</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src1</a:t>
            </a:r>
            <a:r>
              <a:rPr lang="en-US" dirty="0"/>
              <a:t>] + Reg[</a:t>
            </a:r>
            <a:r>
              <a:rPr lang="en-US" i="1" dirty="0"/>
              <a:t>R</a:t>
            </a:r>
            <a:r>
              <a:rPr lang="en-US" i="1" baseline="-25000" dirty="0"/>
              <a:t>src2</a:t>
            </a:r>
            <a:r>
              <a:rPr lang="en-US" dirty="0"/>
              <a:t>]</a:t>
            </a:r>
          </a:p>
          <a:p>
            <a:pPr lvl="1"/>
            <a:r>
              <a:rPr lang="en-US" dirty="0"/>
              <a:t>3-argument addition</a:t>
            </a:r>
          </a:p>
          <a:p>
            <a:pPr lvl="1"/>
            <a:r>
              <a:rPr lang="en-US" dirty="0"/>
              <a:t>Don’t need to overwrite a source</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2E5797C2-B272-2349-94D8-282A1B740A31}"/>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9" name="Rounded Rectangle 8">
            <a:extLst>
              <a:ext uri="{FF2B5EF4-FFF2-40B4-BE49-F238E27FC236}">
                <a16:creationId xmlns:a16="http://schemas.microsoft.com/office/drawing/2014/main" id="{374A71B7-AACD-C34B-AE28-794511CFC2D7}"/>
              </a:ext>
            </a:extLst>
          </p:cNvPr>
          <p:cNvSpPr/>
          <p:nvPr/>
        </p:nvSpPr>
        <p:spPr>
          <a:xfrm>
            <a:off x="6585551" y="3739399"/>
            <a:ext cx="4768249" cy="108025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my_add</a:t>
            </a:r>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long j) {</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j;</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61D90E9E-A8E4-4D47-9233-CB7F89118C2F}"/>
              </a:ext>
            </a:extLst>
          </p:cNvPr>
          <p:cNvSpPr/>
          <p:nvPr/>
        </p:nvSpPr>
        <p:spPr>
          <a:xfrm>
            <a:off x="6585551" y="4865545"/>
            <a:ext cx="4768249" cy="108026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my_add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rsi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Tree>
    <p:extLst>
      <p:ext uri="{BB962C8B-B14F-4D97-AF65-F5344CB8AC3E}">
        <p14:creationId xmlns:p14="http://schemas.microsoft.com/office/powerpoint/2010/main" val="204751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dissolve">
                                      <p:cBhvr>
                                        <p:cTn id="19" dur="500"/>
                                        <p:tgtEl>
                                          <p:spTgt spid="4">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dissolve">
                                      <p:cBhvr>
                                        <p:cTn id="24" dur="500"/>
                                        <p:tgtEl>
                                          <p:spTgt spid="4">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dissolve">
                                      <p:cBhvr>
                                        <p:cTn id="27" dur="500"/>
                                        <p:tgtEl>
                                          <p:spTgt spid="4">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7" end="7"/>
                                            </p:txEl>
                                          </p:spTgt>
                                        </p:tgtEl>
                                        <p:attrNameLst>
                                          <p:attrName>style.visibility</p:attrName>
                                        </p:attrNameLst>
                                      </p:cBhvr>
                                      <p:to>
                                        <p:strVal val="visible"/>
                                      </p:to>
                                    </p:set>
                                    <p:animEffect transition="in" filter="dissolve">
                                      <p:cBhvr>
                                        <p:cTn id="30" dur="500"/>
                                        <p:tgtEl>
                                          <p:spTgt spid="4">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5"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randombar(vertical)">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5"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randombar(vertical)">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9" grpId="0" animBg="1"/>
      <p:bldP spid="10"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practice some arithmetic</a:t>
            </a:r>
          </a:p>
        </p:txBody>
      </p:sp>
      <p:graphicFrame>
        <p:nvGraphicFramePr>
          <p:cNvPr id="9" name="Table 9">
            <a:extLst>
              <a:ext uri="{FF2B5EF4-FFF2-40B4-BE49-F238E27FC236}">
                <a16:creationId xmlns:a16="http://schemas.microsoft.com/office/drawing/2014/main" id="{074E1D94-A530-4147-9860-5910D57B0E3C}"/>
              </a:ext>
            </a:extLst>
          </p:cNvPr>
          <p:cNvGraphicFramePr>
            <a:graphicFrameLocks noGrp="1"/>
          </p:cNvGraphicFramePr>
          <p:nvPr>
            <p:ph sz="half" idx="1"/>
          </p:nvPr>
        </p:nvGraphicFramePr>
        <p:xfrm>
          <a:off x="838200" y="1825625"/>
          <a:ext cx="5181595" cy="2225040"/>
        </p:xfrm>
        <a:graphic>
          <a:graphicData uri="http://schemas.openxmlformats.org/drawingml/2006/table">
            <a:tbl>
              <a:tblPr firstRow="1" bandRow="1">
                <a:tableStyleId>{5C22544A-7EE6-4342-B048-85BDC9FD1C3A}</a:tableStyleId>
              </a:tblPr>
              <a:tblGrid>
                <a:gridCol w="1036319">
                  <a:extLst>
                    <a:ext uri="{9D8B030D-6E8A-4147-A177-3AD203B41FA5}">
                      <a16:colId xmlns:a16="http://schemas.microsoft.com/office/drawing/2014/main" val="3824364745"/>
                    </a:ext>
                  </a:extLst>
                </a:gridCol>
                <a:gridCol w="1036319">
                  <a:extLst>
                    <a:ext uri="{9D8B030D-6E8A-4147-A177-3AD203B41FA5}">
                      <a16:colId xmlns:a16="http://schemas.microsoft.com/office/drawing/2014/main" val="3960998385"/>
                    </a:ext>
                  </a:extLst>
                </a:gridCol>
                <a:gridCol w="1036319">
                  <a:extLst>
                    <a:ext uri="{9D8B030D-6E8A-4147-A177-3AD203B41FA5}">
                      <a16:colId xmlns:a16="http://schemas.microsoft.com/office/drawing/2014/main" val="4265460345"/>
                    </a:ext>
                  </a:extLst>
                </a:gridCol>
                <a:gridCol w="1036319">
                  <a:extLst>
                    <a:ext uri="{9D8B030D-6E8A-4147-A177-3AD203B41FA5}">
                      <a16:colId xmlns:a16="http://schemas.microsoft.com/office/drawing/2014/main" val="432183787"/>
                    </a:ext>
                  </a:extLst>
                </a:gridCol>
                <a:gridCol w="1036319">
                  <a:extLst>
                    <a:ext uri="{9D8B030D-6E8A-4147-A177-3AD203B41FA5}">
                      <a16:colId xmlns:a16="http://schemas.microsoft.com/office/drawing/2014/main" val="514048157"/>
                    </a:ext>
                  </a:extLst>
                </a:gridCol>
              </a:tblGrid>
              <a:tr h="370840">
                <a:tc>
                  <a:txBody>
                    <a:bodyPr/>
                    <a:lstStyle/>
                    <a:p>
                      <a:pPr algn="ctr"/>
                      <a:r>
                        <a:rPr lang="en-US" dirty="0"/>
                        <a:t>Register</a:t>
                      </a:r>
                    </a:p>
                  </a:txBody>
                  <a:tcPr/>
                </a:tc>
                <a:tc>
                  <a:txBody>
                    <a:bodyPr/>
                    <a:lstStyle/>
                    <a:p>
                      <a:pPr algn="ctr"/>
                      <a:r>
                        <a:rPr lang="en-US" dirty="0"/>
                        <a:t>Content</a:t>
                      </a:r>
                    </a:p>
                  </a:txBody>
                  <a:tcPr/>
                </a:tc>
                <a:tc>
                  <a:txBody>
                    <a:bodyPr/>
                    <a:lstStyle/>
                    <a:p>
                      <a:pPr algn="ctr"/>
                      <a:endParaRPr lang="en-US" dirty="0"/>
                    </a:p>
                  </a:txBody>
                  <a:tcPr/>
                </a:tc>
                <a:tc>
                  <a:txBody>
                    <a:bodyPr/>
                    <a:lstStyle/>
                    <a:p>
                      <a:pPr algn="ctr"/>
                      <a:r>
                        <a:rPr lang="en-US" dirty="0"/>
                        <a:t>Address</a:t>
                      </a:r>
                    </a:p>
                  </a:txBody>
                  <a:tcPr/>
                </a:tc>
                <a:tc>
                  <a:txBody>
                    <a:bodyPr/>
                    <a:lstStyle/>
                    <a:p>
                      <a:pPr algn="ctr"/>
                      <a:r>
                        <a:rPr lang="en-US" dirty="0"/>
                        <a:t>Content</a:t>
                      </a:r>
                    </a:p>
                  </a:txBody>
                  <a:tcPr/>
                </a:tc>
                <a:extLst>
                  <a:ext uri="{0D108BD9-81ED-4DB2-BD59-A6C34878D82A}">
                    <a16:rowId xmlns:a16="http://schemas.microsoft.com/office/drawing/2014/main" val="569288109"/>
                  </a:ext>
                </a:extLst>
              </a:tr>
              <a:tr h="370840">
                <a:tc>
                  <a:txBody>
                    <a:bodyPr/>
                    <a:lstStyle/>
                    <a:p>
                      <a:pPr algn="r"/>
                      <a:r>
                        <a:rPr lang="en-US" dirty="0"/>
                        <a:t>%r10</a:t>
                      </a:r>
                    </a:p>
                  </a:txBody>
                  <a:tcPr/>
                </a:tc>
                <a:tc>
                  <a:txBody>
                    <a:bodyPr/>
                    <a:lstStyle/>
                    <a:p>
                      <a:pPr algn="r"/>
                      <a:r>
                        <a:rPr lang="en-US" dirty="0"/>
                        <a:t>0x200</a:t>
                      </a:r>
                    </a:p>
                  </a:txBody>
                  <a:tcPr/>
                </a:tc>
                <a:tc>
                  <a:txBody>
                    <a:bodyPr/>
                    <a:lstStyle/>
                    <a:p>
                      <a:pPr algn="r"/>
                      <a:endParaRPr lang="en-US" dirty="0"/>
                    </a:p>
                  </a:txBody>
                  <a:tcPr/>
                </a:tc>
                <a:tc>
                  <a:txBody>
                    <a:bodyPr/>
                    <a:lstStyle/>
                    <a:p>
                      <a:pPr algn="r"/>
                      <a:r>
                        <a:rPr lang="en-US" dirty="0"/>
                        <a:t>0x220</a:t>
                      </a:r>
                    </a:p>
                  </a:txBody>
                  <a:tcPr/>
                </a:tc>
                <a:tc>
                  <a:txBody>
                    <a:bodyPr/>
                    <a:lstStyle/>
                    <a:p>
                      <a:pPr algn="r"/>
                      <a:r>
                        <a:rPr lang="en-US" dirty="0"/>
                        <a:t>0xABCD</a:t>
                      </a:r>
                    </a:p>
                  </a:txBody>
                  <a:tcPr/>
                </a:tc>
                <a:extLst>
                  <a:ext uri="{0D108BD9-81ED-4DB2-BD59-A6C34878D82A}">
                    <a16:rowId xmlns:a16="http://schemas.microsoft.com/office/drawing/2014/main" val="3727794563"/>
                  </a:ext>
                </a:extLst>
              </a:tr>
              <a:tr h="370840">
                <a:tc>
                  <a:txBody>
                    <a:bodyPr/>
                    <a:lstStyle/>
                    <a:p>
                      <a:pPr algn="r"/>
                      <a:r>
                        <a:rPr lang="en-US" dirty="0"/>
                        <a:t>%r11</a:t>
                      </a:r>
                    </a:p>
                  </a:txBody>
                  <a:tcPr/>
                </a:tc>
                <a:tc>
                  <a:txBody>
                    <a:bodyPr/>
                    <a:lstStyle/>
                    <a:p>
                      <a:pPr algn="r"/>
                      <a:r>
                        <a:rPr lang="en-US" dirty="0"/>
                        <a:t>0x1</a:t>
                      </a:r>
                    </a:p>
                  </a:txBody>
                  <a:tcPr/>
                </a:tc>
                <a:tc>
                  <a:txBody>
                    <a:bodyPr/>
                    <a:lstStyle/>
                    <a:p>
                      <a:pPr algn="r"/>
                      <a:endParaRPr lang="en-US" dirty="0"/>
                    </a:p>
                  </a:txBody>
                  <a:tcPr/>
                </a:tc>
                <a:tc>
                  <a:txBody>
                    <a:bodyPr/>
                    <a:lstStyle/>
                    <a:p>
                      <a:pPr algn="r"/>
                      <a:r>
                        <a:rPr lang="en-US" dirty="0"/>
                        <a:t>0x218</a:t>
                      </a:r>
                    </a:p>
                  </a:txBody>
                  <a:tcPr/>
                </a:tc>
                <a:tc>
                  <a:txBody>
                    <a:bodyPr/>
                    <a:lstStyle/>
                    <a:p>
                      <a:pPr algn="r"/>
                      <a:r>
                        <a:rPr lang="en-US" dirty="0"/>
                        <a:t>0x0</a:t>
                      </a:r>
                    </a:p>
                  </a:txBody>
                  <a:tcPr/>
                </a:tc>
                <a:extLst>
                  <a:ext uri="{0D108BD9-81ED-4DB2-BD59-A6C34878D82A}">
                    <a16:rowId xmlns:a16="http://schemas.microsoft.com/office/drawing/2014/main" val="3364327473"/>
                  </a:ext>
                </a:extLst>
              </a:tr>
              <a:tr h="370840">
                <a:tc>
                  <a:txBody>
                    <a:bodyPr/>
                    <a:lstStyle/>
                    <a:p>
                      <a:pPr algn="r"/>
                      <a:r>
                        <a:rPr lang="en-US" dirty="0"/>
                        <a:t>%r12</a:t>
                      </a:r>
                    </a:p>
                  </a:txBody>
                  <a:tcPr/>
                </a:tc>
                <a:tc>
                  <a:txBody>
                    <a:bodyPr/>
                    <a:lstStyle/>
                    <a:p>
                      <a:pPr algn="r"/>
                      <a:r>
                        <a:rPr lang="en-US" dirty="0"/>
                        <a:t>0x5</a:t>
                      </a:r>
                    </a:p>
                  </a:txBody>
                  <a:tcPr/>
                </a:tc>
                <a:tc>
                  <a:txBody>
                    <a:bodyPr/>
                    <a:lstStyle/>
                    <a:p>
                      <a:pPr algn="r"/>
                      <a:endParaRPr lang="en-US" dirty="0"/>
                    </a:p>
                  </a:txBody>
                  <a:tcPr/>
                </a:tc>
                <a:tc>
                  <a:txBody>
                    <a:bodyPr/>
                    <a:lstStyle/>
                    <a:p>
                      <a:pPr algn="r"/>
                      <a:r>
                        <a:rPr lang="en-US" dirty="0"/>
                        <a:t>0x210</a:t>
                      </a:r>
                    </a:p>
                  </a:txBody>
                  <a:tcPr/>
                </a:tc>
                <a:tc>
                  <a:txBody>
                    <a:bodyPr/>
                    <a:lstStyle/>
                    <a:p>
                      <a:pPr algn="r"/>
                      <a:r>
                        <a:rPr lang="en-US" dirty="0"/>
                        <a:t>0x23</a:t>
                      </a:r>
                    </a:p>
                  </a:txBody>
                  <a:tcPr/>
                </a:tc>
                <a:extLst>
                  <a:ext uri="{0D108BD9-81ED-4DB2-BD59-A6C34878D82A}">
                    <a16:rowId xmlns:a16="http://schemas.microsoft.com/office/drawing/2014/main" val="3853834983"/>
                  </a:ext>
                </a:extLst>
              </a:tr>
              <a:tr h="370840">
                <a:tc>
                  <a:txBody>
                    <a:bodyPr/>
                    <a:lstStyle/>
                    <a:p>
                      <a:pPr algn="r"/>
                      <a:r>
                        <a:rPr lang="en-US" dirty="0"/>
                        <a:t>%r13</a:t>
                      </a:r>
                    </a:p>
                  </a:txBody>
                  <a:tcPr/>
                </a:tc>
                <a:tc>
                  <a:txBody>
                    <a:bodyPr/>
                    <a:lstStyle/>
                    <a:p>
                      <a:pPr algn="r"/>
                      <a:r>
                        <a:rPr lang="en-US" dirty="0"/>
                        <a:t>0x4</a:t>
                      </a:r>
                    </a:p>
                  </a:txBody>
                  <a:tcPr/>
                </a:tc>
                <a:tc>
                  <a:txBody>
                    <a:bodyPr/>
                    <a:lstStyle/>
                    <a:p>
                      <a:pPr algn="r"/>
                      <a:endParaRPr lang="en-US"/>
                    </a:p>
                  </a:txBody>
                  <a:tcPr/>
                </a:tc>
                <a:tc>
                  <a:txBody>
                    <a:bodyPr/>
                    <a:lstStyle/>
                    <a:p>
                      <a:pPr algn="r"/>
                      <a:r>
                        <a:rPr lang="en-US" dirty="0"/>
                        <a:t>0x208</a:t>
                      </a:r>
                    </a:p>
                  </a:txBody>
                  <a:tcPr/>
                </a:tc>
                <a:tc>
                  <a:txBody>
                    <a:bodyPr/>
                    <a:lstStyle/>
                    <a:p>
                      <a:pPr algn="r"/>
                      <a:r>
                        <a:rPr lang="en-US" dirty="0"/>
                        <a:t>0xC7</a:t>
                      </a:r>
                    </a:p>
                  </a:txBody>
                  <a:tcPr/>
                </a:tc>
                <a:extLst>
                  <a:ext uri="{0D108BD9-81ED-4DB2-BD59-A6C34878D82A}">
                    <a16:rowId xmlns:a16="http://schemas.microsoft.com/office/drawing/2014/main" val="541942956"/>
                  </a:ext>
                </a:extLst>
              </a:tr>
              <a:tr h="370840">
                <a:tc>
                  <a:txBody>
                    <a:bodyPr/>
                    <a:lstStyle/>
                    <a:p>
                      <a:pPr algn="r"/>
                      <a:endParaRPr lang="en-US" dirty="0"/>
                    </a:p>
                  </a:txBody>
                  <a:tcPr/>
                </a:tc>
                <a:tc>
                  <a:txBody>
                    <a:bodyPr/>
                    <a:lstStyle/>
                    <a:p>
                      <a:pPr algn="r"/>
                      <a:endParaRPr lang="en-US" dirty="0"/>
                    </a:p>
                  </a:txBody>
                  <a:tcPr/>
                </a:tc>
                <a:tc>
                  <a:txBody>
                    <a:bodyPr/>
                    <a:lstStyle/>
                    <a:p>
                      <a:pPr algn="r"/>
                      <a:endParaRPr lang="en-US"/>
                    </a:p>
                  </a:txBody>
                  <a:tcPr/>
                </a:tc>
                <a:tc>
                  <a:txBody>
                    <a:bodyPr/>
                    <a:lstStyle/>
                    <a:p>
                      <a:pPr algn="r"/>
                      <a:r>
                        <a:rPr lang="en-US" dirty="0"/>
                        <a:t>0x200</a:t>
                      </a:r>
                    </a:p>
                  </a:txBody>
                  <a:tcPr/>
                </a:tc>
                <a:tc>
                  <a:txBody>
                    <a:bodyPr/>
                    <a:lstStyle/>
                    <a:p>
                      <a:pPr algn="r"/>
                      <a:r>
                        <a:rPr lang="en-US" dirty="0"/>
                        <a:t>0xFFFF</a:t>
                      </a:r>
                    </a:p>
                  </a:txBody>
                  <a:tcPr/>
                </a:tc>
                <a:extLst>
                  <a:ext uri="{0D108BD9-81ED-4DB2-BD59-A6C34878D82A}">
                    <a16:rowId xmlns:a16="http://schemas.microsoft.com/office/drawing/2014/main" val="3763716009"/>
                  </a:ext>
                </a:extLst>
              </a:tr>
            </a:tbl>
          </a:graphicData>
        </a:graphic>
      </p:graphicFrame>
      <p:sp>
        <p:nvSpPr>
          <p:cNvPr id="8" name="Content Placeholder 7">
            <a:extLst>
              <a:ext uri="{FF2B5EF4-FFF2-40B4-BE49-F238E27FC236}">
                <a16:creationId xmlns:a16="http://schemas.microsoft.com/office/drawing/2014/main" id="{FC8E0735-7C20-A94C-891F-8DD55B9E68D9}"/>
              </a:ext>
            </a:extLst>
          </p:cNvPr>
          <p:cNvSpPr>
            <a:spLocks noGrp="1"/>
          </p:cNvSpPr>
          <p:nvPr>
            <p:ph sz="half" idx="2"/>
          </p:nvPr>
        </p:nvSpPr>
        <p:spPr>
          <a:xfrm>
            <a:off x="6319776" y="1825624"/>
            <a:ext cx="5393804" cy="4530725"/>
          </a:xfrm>
        </p:spPr>
        <p:txBody>
          <a:bodyPr>
            <a:normAutofit/>
          </a:bodyPr>
          <a:lstStyle/>
          <a:p>
            <a:pPr marL="0" indent="0">
              <a:buNone/>
              <a:tabLst>
                <a:tab pos="3313113" algn="ctr"/>
                <a:tab pos="4570413" algn="ctr"/>
              </a:tabLst>
            </a:pPr>
            <a:r>
              <a:rPr lang="en-US" sz="2000" b="1" dirty="0"/>
              <a:t>INSTRUCTION	DESTINATION	VALUE</a:t>
            </a:r>
            <a:endParaRPr lang="en-US" sz="2000" dirty="0"/>
          </a:p>
          <a:p>
            <a:pPr marL="0" indent="0">
              <a:buNone/>
              <a:tabLst>
                <a:tab pos="3313113" algn="ctr"/>
                <a:tab pos="4570413" algn="ctr"/>
              </a:tabLst>
            </a:pPr>
            <a:r>
              <a:rPr lang="en-US" sz="2000" dirty="0" err="1"/>
              <a:t>addq</a:t>
            </a:r>
            <a:r>
              <a:rPr lang="en-US" sz="2000" dirty="0"/>
              <a:t> %r11, (%r10)	_____	_____</a:t>
            </a:r>
          </a:p>
          <a:p>
            <a:pPr marL="0" indent="0">
              <a:buNone/>
              <a:tabLst>
                <a:tab pos="3313113" algn="ctr"/>
                <a:tab pos="4570413" algn="ctr"/>
              </a:tabLst>
            </a:pPr>
            <a:r>
              <a:rPr lang="en-US" sz="2000" dirty="0" err="1"/>
              <a:t>subq</a:t>
            </a:r>
            <a:r>
              <a:rPr lang="en-US" sz="2000" dirty="0"/>
              <a:t> 0x18(%r10), %r11	_____	_____</a:t>
            </a:r>
          </a:p>
          <a:p>
            <a:pPr marL="0" indent="0">
              <a:buNone/>
              <a:tabLst>
                <a:tab pos="3313113" algn="ctr"/>
                <a:tab pos="4570413" algn="ctr"/>
              </a:tabLst>
            </a:pPr>
            <a:r>
              <a:rPr lang="en-US" sz="2000" dirty="0" err="1"/>
              <a:t>incq</a:t>
            </a:r>
            <a:r>
              <a:rPr lang="en-US" sz="2000" dirty="0"/>
              <a:t> 16(%r10)	_____	_____</a:t>
            </a:r>
          </a:p>
          <a:p>
            <a:pPr marL="0" indent="0">
              <a:buNone/>
              <a:tabLst>
                <a:tab pos="3313113" algn="ctr"/>
                <a:tab pos="4570413" algn="ctr"/>
              </a:tabLst>
            </a:pPr>
            <a:r>
              <a:rPr lang="en-US" sz="2000" dirty="0" err="1"/>
              <a:t>decq</a:t>
            </a:r>
            <a:r>
              <a:rPr lang="en-US" sz="2000" dirty="0"/>
              <a:t> %r12	_____	_____</a:t>
            </a:r>
          </a:p>
          <a:p>
            <a:pPr marL="0" indent="0">
              <a:buNone/>
              <a:tabLst>
                <a:tab pos="3313113" algn="ctr"/>
                <a:tab pos="4570413" algn="ctr"/>
              </a:tabLst>
            </a:pPr>
            <a:r>
              <a:rPr lang="en-US" sz="2000" dirty="0" err="1"/>
              <a:t>imulq</a:t>
            </a:r>
            <a:r>
              <a:rPr lang="en-US" sz="2000" dirty="0"/>
              <a:t> $8, (%</a:t>
            </a:r>
            <a:r>
              <a:rPr lang="en-US" sz="2000" dirty="0" err="1"/>
              <a:t>rax</a:t>
            </a:r>
            <a:r>
              <a:rPr lang="en-US" sz="2000" dirty="0"/>
              <a:t>, %r13, 4) 	_____	_____</a:t>
            </a:r>
          </a:p>
          <a:p>
            <a:pPr marL="0" indent="0">
              <a:buNone/>
              <a:tabLst>
                <a:tab pos="3313113" algn="ctr"/>
                <a:tab pos="4570413" algn="ctr"/>
              </a:tabLst>
            </a:pPr>
            <a:r>
              <a:rPr lang="en-US" sz="2000" dirty="0" err="1"/>
              <a:t>sarb</a:t>
            </a:r>
            <a:r>
              <a:rPr lang="en-US" sz="2000" dirty="0"/>
              <a:t> $2, 8(%r10)	_____	_____</a:t>
            </a:r>
          </a:p>
          <a:p>
            <a:pPr marL="0" indent="0">
              <a:buNone/>
              <a:tabLst>
                <a:tab pos="3313113" algn="ctr"/>
                <a:tab pos="4570413" algn="ctr"/>
              </a:tabLst>
            </a:pPr>
            <a:r>
              <a:rPr lang="en-US" sz="2000" dirty="0" err="1"/>
              <a:t>shrb</a:t>
            </a:r>
            <a:r>
              <a:rPr lang="en-US" sz="2000" dirty="0"/>
              <a:t> $2, 8(%r10)	_____	_____</a:t>
            </a:r>
          </a:p>
          <a:p>
            <a:pPr marL="0" indent="0">
              <a:buNone/>
              <a:tabLst>
                <a:tab pos="3313113" algn="ctr"/>
                <a:tab pos="4570413" algn="ctr"/>
              </a:tabLst>
            </a:pPr>
            <a:r>
              <a:rPr lang="en-US" sz="2000" dirty="0" err="1"/>
              <a:t>leaq</a:t>
            </a:r>
            <a:r>
              <a:rPr lang="en-US" sz="2000" dirty="0"/>
              <a:t> (%r13, %r10), %r11	_____	_____</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C6FC1D73-A53E-C642-9E91-8C11E1664786}"/>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2534132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a:t>Programming at the Hardware/Software Interface</a:t>
            </a:r>
          </a:p>
        </p:txBody>
      </p:sp>
      <p:sp>
        <p:nvSpPr>
          <p:cNvPr id="5" name="Slide Number Placeholder 4"/>
          <p:cNvSpPr>
            <a:spLocks noGrp="1"/>
          </p:cNvSpPr>
          <p:nvPr>
            <p:ph type="sldNum" sz="quarter" idx="12"/>
          </p:nvPr>
        </p:nvSpPr>
        <p:spPr/>
        <p:txBody>
          <a:bodyPr/>
          <a:lstStyle/>
          <a:p>
            <a:fld id="{B30C84D9-7A41-4FEB-892B-80917372DB87}" type="slidenum">
              <a:rPr lang="en-US" smtClean="0"/>
              <a:t>59</a:t>
            </a:fld>
            <a:endParaRPr lang="en-US"/>
          </a:p>
        </p:txBody>
      </p:sp>
      <p:sp>
        <p:nvSpPr>
          <p:cNvPr id="2" name="Title 1"/>
          <p:cNvSpPr>
            <a:spLocks noGrp="1"/>
          </p:cNvSpPr>
          <p:nvPr>
            <p:ph type="title"/>
          </p:nvPr>
        </p:nvSpPr>
        <p:spPr/>
        <p:txBody>
          <a:bodyPr>
            <a:normAutofit/>
          </a:bodyPr>
          <a:lstStyle/>
          <a:p>
            <a:r>
              <a:rPr lang="en-US" dirty="0"/>
              <a:t>ARM Assembly Language</a:t>
            </a:r>
          </a:p>
        </p:txBody>
      </p:sp>
      <p:sp>
        <p:nvSpPr>
          <p:cNvPr id="3" name="Subtitle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74995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Assembly Language's View of Processor</a:t>
            </a:r>
          </a:p>
        </p:txBody>
      </p:sp>
      <p:sp>
        <p:nvSpPr>
          <p:cNvPr id="16" name="Content Placeholder 15">
            <a:extLst>
              <a:ext uri="{FF2B5EF4-FFF2-40B4-BE49-F238E27FC236}">
                <a16:creationId xmlns:a16="http://schemas.microsoft.com/office/drawing/2014/main" id="{FA7A2096-BBD0-5543-A5D0-FE54B32AFB69}"/>
              </a:ext>
            </a:extLst>
          </p:cNvPr>
          <p:cNvSpPr>
            <a:spLocks noGrp="1"/>
          </p:cNvSpPr>
          <p:nvPr>
            <p:ph sz="half" idx="1"/>
          </p:nvPr>
        </p:nvSpPr>
        <p:spPr/>
        <p:txBody>
          <a:bodyPr/>
          <a:lstStyle/>
          <a:p>
            <a:pPr marL="0" indent="0">
              <a:buNone/>
            </a:pPr>
            <a:r>
              <a:rPr lang="en-US" dirty="0"/>
              <a:t>Programmer-Visible State</a:t>
            </a:r>
          </a:p>
          <a:p>
            <a:r>
              <a:rPr lang="en-US" dirty="0"/>
              <a:t>Program Counter</a:t>
            </a:r>
          </a:p>
          <a:p>
            <a:pPr lvl="1"/>
            <a:r>
              <a:rPr lang="en-US" dirty="0"/>
              <a:t>Address of next instruction</a:t>
            </a:r>
          </a:p>
          <a:p>
            <a:pPr lvl="1"/>
            <a:r>
              <a:rPr lang="en-US" dirty="0"/>
              <a:t>aka </a:t>
            </a:r>
            <a:r>
              <a:rPr lang="en-US" i="1" dirty="0"/>
              <a:t>Instruction Pointer</a:t>
            </a:r>
            <a:endParaRPr lang="en-US" dirty="0"/>
          </a:p>
          <a:p>
            <a:r>
              <a:rPr lang="en-US" dirty="0"/>
              <a:t>General Purpose Register File</a:t>
            </a:r>
          </a:p>
          <a:p>
            <a:pPr lvl="1"/>
            <a:r>
              <a:rPr lang="en-US" dirty="0"/>
              <a:t>Holds data for computations</a:t>
            </a:r>
          </a:p>
          <a:p>
            <a:r>
              <a:rPr lang="en-US" dirty="0"/>
              <a:t>Condition Codes</a:t>
            </a:r>
          </a:p>
          <a:p>
            <a:pPr lvl="1"/>
            <a:r>
              <a:rPr lang="en-US" dirty="0"/>
              <a:t>Flags set based on most recent arithmetic/logical instruction</a:t>
            </a:r>
          </a:p>
        </p:txBody>
      </p:sp>
      <p:sp>
        <p:nvSpPr>
          <p:cNvPr id="17" name="Content Placeholder 16">
            <a:extLst>
              <a:ext uri="{FF2B5EF4-FFF2-40B4-BE49-F238E27FC236}">
                <a16:creationId xmlns:a16="http://schemas.microsoft.com/office/drawing/2014/main" id="{4D909663-9EF5-CA45-9D62-E6D026CB438C}"/>
              </a:ext>
            </a:extLst>
          </p:cNvPr>
          <p:cNvSpPr>
            <a:spLocks noGrp="1"/>
          </p:cNvSpPr>
          <p:nvPr>
            <p:ph sz="half" idx="2"/>
          </p:nvPr>
        </p:nvSpPr>
        <p:spPr/>
        <p:txBody>
          <a:bodyPr/>
          <a:lstStyle/>
          <a:p>
            <a:pPr marL="0" indent="0">
              <a:buNone/>
            </a:pPr>
            <a:r>
              <a:rPr lang="en-US" dirty="0"/>
              <a:t>Memory</a:t>
            </a:r>
          </a:p>
          <a:p>
            <a:r>
              <a:rPr lang="en-US" dirty="0"/>
              <a:t>Byte-addressable array</a:t>
            </a:r>
          </a:p>
          <a:p>
            <a:r>
              <a:rPr lang="en-US" dirty="0"/>
              <a:t>Program Stack</a:t>
            </a:r>
          </a:p>
          <a:p>
            <a:pPr lvl="1"/>
            <a:r>
              <a:rPr lang="en-US" dirty="0"/>
              <a:t>Supports function calls</a:t>
            </a:r>
          </a:p>
          <a:p>
            <a:r>
              <a:rPr lang="en-US" dirty="0"/>
              <a:t>Program code &amp; data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4" name="Group 13">
            <a:extLst>
              <a:ext uri="{FF2B5EF4-FFF2-40B4-BE49-F238E27FC236}">
                <a16:creationId xmlns:a16="http://schemas.microsoft.com/office/drawing/2014/main" id="{7D148E7B-6114-0A40-ACA0-A61D76F2233D}"/>
              </a:ext>
            </a:extLst>
          </p:cNvPr>
          <p:cNvGrpSpPr/>
          <p:nvPr/>
        </p:nvGrpSpPr>
        <p:grpSpPr>
          <a:xfrm>
            <a:off x="5155027" y="4347288"/>
            <a:ext cx="2956067" cy="2430129"/>
            <a:chOff x="397558" y="1855246"/>
            <a:chExt cx="3641043" cy="2993236"/>
          </a:xfrm>
        </p:grpSpPr>
        <p:pic>
          <p:nvPicPr>
            <p:cNvPr id="8" name="Picture 7">
              <a:extLst>
                <a:ext uri="{FF2B5EF4-FFF2-40B4-BE49-F238E27FC236}">
                  <a16:creationId xmlns:a16="http://schemas.microsoft.com/office/drawing/2014/main" id="{8095FCEB-72A5-DA4E-A9AC-ED7956D5C050}"/>
                </a:ext>
              </a:extLst>
            </p:cNvPr>
            <p:cNvPicPr>
              <a:picLocks noChangeAspect="1"/>
            </p:cNvPicPr>
            <p:nvPr/>
          </p:nvPicPr>
          <p:blipFill>
            <a:blip r:embed="rId3"/>
            <a:stretch>
              <a:fillRect/>
            </a:stretch>
          </p:blipFill>
          <p:spPr>
            <a:xfrm>
              <a:off x="1164927" y="1855246"/>
              <a:ext cx="2873674" cy="2993236"/>
            </a:xfrm>
            <a:prstGeom prst="rect">
              <a:avLst/>
            </a:prstGeom>
          </p:spPr>
        </p:pic>
        <p:sp>
          <p:nvSpPr>
            <p:cNvPr id="9" name="TextBox 8">
              <a:extLst>
                <a:ext uri="{FF2B5EF4-FFF2-40B4-BE49-F238E27FC236}">
                  <a16:creationId xmlns:a16="http://schemas.microsoft.com/office/drawing/2014/main" id="{7EA3A4E2-3498-B844-AABD-3F0447735FBF}"/>
                </a:ext>
              </a:extLst>
            </p:cNvPr>
            <p:cNvSpPr txBox="1"/>
            <p:nvPr/>
          </p:nvSpPr>
          <p:spPr>
            <a:xfrm>
              <a:off x="397558" y="3806624"/>
              <a:ext cx="792205" cy="523221"/>
            </a:xfrm>
            <a:prstGeom prst="rect">
              <a:avLst/>
            </a:prstGeom>
            <a:noFill/>
          </p:spPr>
          <p:txBody>
            <a:bodyPr wrap="none" rtlCol="0">
              <a:spAutoFit/>
            </a:bodyPr>
            <a:lstStyle/>
            <a:p>
              <a:pPr algn="ctr"/>
              <a:r>
                <a:rPr lang="en-US" sz="2800" dirty="0"/>
                <a:t>CPU</a:t>
              </a:r>
            </a:p>
          </p:txBody>
        </p:sp>
        <p:sp>
          <p:nvSpPr>
            <p:cNvPr id="2" name="Rounded Rectangle 1">
              <a:extLst>
                <a:ext uri="{FF2B5EF4-FFF2-40B4-BE49-F238E27FC236}">
                  <a16:creationId xmlns:a16="http://schemas.microsoft.com/office/drawing/2014/main" id="{B3AF25E3-707E-C446-9C41-F81A8D480B04}"/>
                </a:ext>
              </a:extLst>
            </p:cNvPr>
            <p:cNvSpPr/>
            <p:nvPr/>
          </p:nvSpPr>
          <p:spPr>
            <a:xfrm>
              <a:off x="1236558" y="2951346"/>
              <a:ext cx="1395046" cy="653927"/>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Program Counter</a:t>
              </a:r>
            </a:p>
          </p:txBody>
        </p:sp>
        <p:sp>
          <p:nvSpPr>
            <p:cNvPr id="10" name="Rounded Rectangle 9">
              <a:extLst>
                <a:ext uri="{FF2B5EF4-FFF2-40B4-BE49-F238E27FC236}">
                  <a16:creationId xmlns:a16="http://schemas.microsoft.com/office/drawing/2014/main" id="{CD332433-F731-1541-9882-8AC0DC5E781B}"/>
                </a:ext>
              </a:extLst>
            </p:cNvPr>
            <p:cNvSpPr/>
            <p:nvPr/>
          </p:nvSpPr>
          <p:spPr>
            <a:xfrm>
              <a:off x="2397257" y="2130128"/>
              <a:ext cx="1395046" cy="783736"/>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General Purpose Registers</a:t>
              </a:r>
            </a:p>
          </p:txBody>
        </p:sp>
        <p:sp>
          <p:nvSpPr>
            <p:cNvPr id="11" name="Rounded Rectangle 10">
              <a:extLst>
                <a:ext uri="{FF2B5EF4-FFF2-40B4-BE49-F238E27FC236}">
                  <a16:creationId xmlns:a16="http://schemas.microsoft.com/office/drawing/2014/main" id="{19127607-B019-3B48-B1BD-3A0D666E6421}"/>
                </a:ext>
              </a:extLst>
            </p:cNvPr>
            <p:cNvSpPr/>
            <p:nvPr/>
          </p:nvSpPr>
          <p:spPr>
            <a:xfrm>
              <a:off x="2397257" y="3769831"/>
              <a:ext cx="1641344" cy="783735"/>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Condition Codes</a:t>
              </a:r>
            </a:p>
          </p:txBody>
        </p:sp>
      </p:grpSp>
      <p:grpSp>
        <p:nvGrpSpPr>
          <p:cNvPr id="15" name="Group 14">
            <a:extLst>
              <a:ext uri="{FF2B5EF4-FFF2-40B4-BE49-F238E27FC236}">
                <a16:creationId xmlns:a16="http://schemas.microsoft.com/office/drawing/2014/main" id="{685092A0-9402-064E-8B70-EF4436142936}"/>
              </a:ext>
            </a:extLst>
          </p:cNvPr>
          <p:cNvGrpSpPr/>
          <p:nvPr/>
        </p:nvGrpSpPr>
        <p:grpSpPr>
          <a:xfrm>
            <a:off x="9385939" y="4220308"/>
            <a:ext cx="2217614" cy="2501167"/>
            <a:chOff x="7116020" y="1648245"/>
            <a:chExt cx="2731477" cy="3080734"/>
          </a:xfrm>
        </p:grpSpPr>
        <p:sp>
          <p:nvSpPr>
            <p:cNvPr id="12" name="Document 11">
              <a:extLst>
                <a:ext uri="{FF2B5EF4-FFF2-40B4-BE49-F238E27FC236}">
                  <a16:creationId xmlns:a16="http://schemas.microsoft.com/office/drawing/2014/main" id="{B60A9543-C55D-A14F-A773-D7BE0A754CB1}"/>
                </a:ext>
              </a:extLst>
            </p:cNvPr>
            <p:cNvSpPr/>
            <p:nvPr/>
          </p:nvSpPr>
          <p:spPr>
            <a:xfrm>
              <a:off x="7116020" y="2129021"/>
              <a:ext cx="2731477" cy="2599958"/>
            </a:xfrm>
            <a:prstGeom prst="flowChartDocumen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Stack</a:t>
              </a:r>
            </a:p>
            <a:p>
              <a:pPr algn="ctr"/>
              <a:r>
                <a:rPr lang="en-US" sz="2800" dirty="0"/>
                <a:t>Data</a:t>
              </a:r>
            </a:p>
            <a:p>
              <a:pPr algn="ctr"/>
              <a:r>
                <a:rPr lang="en-US" sz="2800" dirty="0"/>
                <a:t>Code</a:t>
              </a:r>
            </a:p>
          </p:txBody>
        </p:sp>
        <p:sp>
          <p:nvSpPr>
            <p:cNvPr id="13" name="TextBox 12">
              <a:extLst>
                <a:ext uri="{FF2B5EF4-FFF2-40B4-BE49-F238E27FC236}">
                  <a16:creationId xmlns:a16="http://schemas.microsoft.com/office/drawing/2014/main" id="{185496A5-7361-4B4E-BE27-226DE84BBDE8}"/>
                </a:ext>
              </a:extLst>
            </p:cNvPr>
            <p:cNvSpPr txBox="1"/>
            <p:nvPr/>
          </p:nvSpPr>
          <p:spPr>
            <a:xfrm>
              <a:off x="7893032" y="1648245"/>
              <a:ext cx="1435136" cy="523220"/>
            </a:xfrm>
            <a:prstGeom prst="rect">
              <a:avLst/>
            </a:prstGeom>
            <a:noFill/>
          </p:spPr>
          <p:txBody>
            <a:bodyPr wrap="none" rtlCol="0">
              <a:spAutoFit/>
            </a:bodyPr>
            <a:lstStyle/>
            <a:p>
              <a:pPr algn="ctr"/>
              <a:r>
                <a:rPr lang="en-US" sz="2800" dirty="0"/>
                <a:t>Memory</a:t>
              </a:r>
            </a:p>
          </p:txBody>
        </p:sp>
      </p:grpSp>
      <p:cxnSp>
        <p:nvCxnSpPr>
          <p:cNvPr id="19" name="Straight Arrow Connector 18">
            <a:extLst>
              <a:ext uri="{FF2B5EF4-FFF2-40B4-BE49-F238E27FC236}">
                <a16:creationId xmlns:a16="http://schemas.microsoft.com/office/drawing/2014/main" id="{9D455F11-55CE-5146-B821-CB988B8AA661}"/>
              </a:ext>
            </a:extLst>
          </p:cNvPr>
          <p:cNvCxnSpPr>
            <a:cxnSpLocks/>
          </p:cNvCxnSpPr>
          <p:nvPr/>
        </p:nvCxnSpPr>
        <p:spPr>
          <a:xfrm>
            <a:off x="8111094" y="4888604"/>
            <a:ext cx="1274845" cy="0"/>
          </a:xfrm>
          <a:prstGeom prst="straightConnector1">
            <a:avLst/>
          </a:prstGeom>
          <a:ln w="38100" cmpd="sng">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D0BCA02-951F-FC4A-825D-DD7A857FFC88}"/>
              </a:ext>
            </a:extLst>
          </p:cNvPr>
          <p:cNvCxnSpPr>
            <a:cxnSpLocks/>
          </p:cNvCxnSpPr>
          <p:nvPr/>
        </p:nvCxnSpPr>
        <p:spPr>
          <a:xfrm>
            <a:off x="8125577" y="6219836"/>
            <a:ext cx="1274845" cy="0"/>
          </a:xfrm>
          <a:prstGeom prst="straightConnector1">
            <a:avLst/>
          </a:prstGeom>
          <a:ln w="38100" cmpd="sng">
            <a:solidFill>
              <a:srgbClr val="C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ED3CAF1-BA1A-C545-97C6-80385179D722}"/>
              </a:ext>
            </a:extLst>
          </p:cNvPr>
          <p:cNvCxnSpPr>
            <a:cxnSpLocks/>
          </p:cNvCxnSpPr>
          <p:nvPr/>
        </p:nvCxnSpPr>
        <p:spPr>
          <a:xfrm>
            <a:off x="8111093" y="5562352"/>
            <a:ext cx="1274845" cy="0"/>
          </a:xfrm>
          <a:prstGeom prst="straightConnector1">
            <a:avLst/>
          </a:prstGeom>
          <a:ln w="38100" cmpd="sng">
            <a:solidFill>
              <a:srgbClr val="C0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8CDB7AF-F3BD-FA4E-8703-04A06B62E48F}"/>
              </a:ext>
            </a:extLst>
          </p:cNvPr>
          <p:cNvSpPr txBox="1"/>
          <p:nvPr/>
        </p:nvSpPr>
        <p:spPr>
          <a:xfrm>
            <a:off x="8183828" y="4578410"/>
            <a:ext cx="1116203" cy="369332"/>
          </a:xfrm>
          <a:prstGeom prst="rect">
            <a:avLst/>
          </a:prstGeom>
          <a:noFill/>
        </p:spPr>
        <p:txBody>
          <a:bodyPr wrap="none" rtlCol="0">
            <a:spAutoFit/>
          </a:bodyPr>
          <a:lstStyle/>
          <a:p>
            <a:pPr algn="ctr"/>
            <a:r>
              <a:rPr lang="en-US" dirty="0"/>
              <a:t>addresses</a:t>
            </a:r>
          </a:p>
        </p:txBody>
      </p:sp>
      <p:sp>
        <p:nvSpPr>
          <p:cNvPr id="24" name="TextBox 23">
            <a:extLst>
              <a:ext uri="{FF2B5EF4-FFF2-40B4-BE49-F238E27FC236}">
                <a16:creationId xmlns:a16="http://schemas.microsoft.com/office/drawing/2014/main" id="{3F65471E-307C-3945-9121-6AEB16C4FAC0}"/>
              </a:ext>
            </a:extLst>
          </p:cNvPr>
          <p:cNvSpPr txBox="1"/>
          <p:nvPr/>
        </p:nvSpPr>
        <p:spPr>
          <a:xfrm>
            <a:off x="8463140" y="5257936"/>
            <a:ext cx="599716" cy="369332"/>
          </a:xfrm>
          <a:prstGeom prst="rect">
            <a:avLst/>
          </a:prstGeom>
          <a:noFill/>
        </p:spPr>
        <p:txBody>
          <a:bodyPr wrap="none" rtlCol="0">
            <a:spAutoFit/>
          </a:bodyPr>
          <a:lstStyle/>
          <a:p>
            <a:pPr algn="ctr"/>
            <a:r>
              <a:rPr lang="en-US" dirty="0"/>
              <a:t>data</a:t>
            </a:r>
          </a:p>
        </p:txBody>
      </p:sp>
      <p:sp>
        <p:nvSpPr>
          <p:cNvPr id="25" name="TextBox 24">
            <a:extLst>
              <a:ext uri="{FF2B5EF4-FFF2-40B4-BE49-F238E27FC236}">
                <a16:creationId xmlns:a16="http://schemas.microsoft.com/office/drawing/2014/main" id="{42B28211-3BC9-1F44-806D-0DA34C7DF727}"/>
              </a:ext>
            </a:extLst>
          </p:cNvPr>
          <p:cNvSpPr txBox="1"/>
          <p:nvPr/>
        </p:nvSpPr>
        <p:spPr>
          <a:xfrm>
            <a:off x="8105229" y="5903043"/>
            <a:ext cx="1286571" cy="369332"/>
          </a:xfrm>
          <a:prstGeom prst="rect">
            <a:avLst/>
          </a:prstGeom>
          <a:noFill/>
        </p:spPr>
        <p:txBody>
          <a:bodyPr wrap="none" rtlCol="0">
            <a:spAutoFit/>
          </a:bodyPr>
          <a:lstStyle/>
          <a:p>
            <a:pPr algn="ctr"/>
            <a:r>
              <a:rPr lang="en-US" dirty="0"/>
              <a:t>instructions</a:t>
            </a:r>
          </a:p>
        </p:txBody>
      </p:sp>
    </p:spTree>
    <p:extLst>
      <p:ext uri="{BB962C8B-B14F-4D97-AF65-F5344CB8AC3E}">
        <p14:creationId xmlns:p14="http://schemas.microsoft.com/office/powerpoint/2010/main" val="7567544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CA12CCC-A18D-874B-983F-AA68FF5754B7}"/>
              </a:ext>
            </a:extLst>
          </p:cNvPr>
          <p:cNvSpPr>
            <a:spLocks noGrp="1"/>
          </p:cNvSpPr>
          <p:nvPr>
            <p:ph type="title"/>
          </p:nvPr>
        </p:nvSpPr>
        <p:spPr/>
        <p:txBody>
          <a:bodyPr/>
          <a:lstStyle/>
          <a:p>
            <a:r>
              <a:rPr lang="en-US" dirty="0"/>
              <a:t>RISC Philosophy: Simple Can Be Made Fast</a:t>
            </a:r>
          </a:p>
        </p:txBody>
      </p:sp>
      <p:sp>
        <p:nvSpPr>
          <p:cNvPr id="11" name="Content Placeholder 10">
            <a:extLst>
              <a:ext uri="{FF2B5EF4-FFF2-40B4-BE49-F238E27FC236}">
                <a16:creationId xmlns:a16="http://schemas.microsoft.com/office/drawing/2014/main" id="{683FCD5D-8AB4-D845-AFC5-C7C12C3871B9}"/>
              </a:ext>
            </a:extLst>
          </p:cNvPr>
          <p:cNvSpPr>
            <a:spLocks noGrp="1"/>
          </p:cNvSpPr>
          <p:nvPr>
            <p:ph idx="1"/>
          </p:nvPr>
        </p:nvSpPr>
        <p:spPr/>
        <p:txBody>
          <a:bodyPr/>
          <a:lstStyle/>
          <a:p>
            <a:r>
              <a:rPr lang="en-US" dirty="0"/>
              <a:t>MIPS processor (made famous by Hennessy &amp; Patterson) named after research goal:</a:t>
            </a:r>
          </a:p>
          <a:p>
            <a:pPr lvl="1"/>
            <a:r>
              <a:rPr lang="en-US" dirty="0"/>
              <a:t>Achieve one </a:t>
            </a:r>
            <a:r>
              <a:rPr lang="en-US" b="1" i="1" dirty="0"/>
              <a:t>M</a:t>
            </a:r>
            <a:r>
              <a:rPr lang="en-US" dirty="0"/>
              <a:t>illion </a:t>
            </a:r>
            <a:r>
              <a:rPr lang="en-US" b="1" i="1" dirty="0"/>
              <a:t>I</a:t>
            </a:r>
            <a:r>
              <a:rPr lang="en-US" dirty="0"/>
              <a:t>nstructions </a:t>
            </a:r>
            <a:r>
              <a:rPr lang="en-US" b="1" i="1" dirty="0"/>
              <a:t>p</a:t>
            </a:r>
            <a:r>
              <a:rPr lang="en-US" dirty="0"/>
              <a:t>er </a:t>
            </a:r>
            <a:r>
              <a:rPr lang="en-US" b="1" i="1" dirty="0"/>
              <a:t>S</a:t>
            </a:r>
            <a:r>
              <a:rPr lang="en-US" dirty="0"/>
              <a:t>econd</a:t>
            </a:r>
          </a:p>
          <a:p>
            <a:r>
              <a:rPr lang="en-US" dirty="0"/>
              <a:t>Some RISC architectures are </a:t>
            </a:r>
            <a:r>
              <a:rPr lang="en-US" i="1" dirty="0"/>
              <a:t>very</a:t>
            </a:r>
            <a:r>
              <a:rPr lang="en-US" dirty="0"/>
              <a:t> simple</a:t>
            </a:r>
          </a:p>
          <a:p>
            <a:pPr lvl="1"/>
            <a:r>
              <a:rPr lang="en-US" dirty="0"/>
              <a:t>No condition codes</a:t>
            </a:r>
          </a:p>
          <a:p>
            <a:pPr lvl="2"/>
            <a:r>
              <a:rPr lang="en-US" dirty="0"/>
              <a:t>Condition test instructions store 0/1 to register, use branch-on-zero instructions</a:t>
            </a:r>
          </a:p>
          <a:p>
            <a:pPr lvl="1"/>
            <a:r>
              <a:rPr lang="en-US" dirty="0"/>
              <a:t>Only direct &amp; offset addressing modes</a:t>
            </a:r>
          </a:p>
          <a:p>
            <a:pPr lvl="2"/>
            <a:r>
              <a:rPr lang="en-US" dirty="0"/>
              <a:t>Indexing array requires calculating the index offset separately</a:t>
            </a:r>
          </a:p>
          <a:p>
            <a:pPr lvl="1"/>
            <a:r>
              <a:rPr lang="en-US" dirty="0"/>
              <a:t>No move instruction: compiler uses </a:t>
            </a:r>
            <a:r>
              <a:rPr lang="en-US" sz="2000" dirty="0">
                <a:latin typeface="Lucida Console" panose="020B0609040504020204" pitchFamily="49" charset="0"/>
              </a:rPr>
              <a:t>add &lt;destination&gt;, &lt;source&gt;, $0</a:t>
            </a:r>
          </a:p>
          <a:p>
            <a:r>
              <a:rPr lang="en-US" dirty="0"/>
              <a:t>Results in small, fast, power-efficient processor</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60</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40281491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ARM Registers: 32-bit</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61</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
        <p:nvSpPr>
          <p:cNvPr id="10" name="Rectangle 9">
            <a:extLst>
              <a:ext uri="{FF2B5EF4-FFF2-40B4-BE49-F238E27FC236}">
                <a16:creationId xmlns:a16="http://schemas.microsoft.com/office/drawing/2014/main" id="{DAC835A5-B614-8C47-9587-2626FF6C3096}"/>
              </a:ext>
            </a:extLst>
          </p:cNvPr>
          <p:cNvSpPr/>
          <p:nvPr/>
        </p:nvSpPr>
        <p:spPr>
          <a:xfrm>
            <a:off x="4688273" y="158677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R0</a:t>
            </a:r>
          </a:p>
        </p:txBody>
      </p:sp>
      <p:sp>
        <p:nvSpPr>
          <p:cNvPr id="30" name="Rectangle 29">
            <a:extLst>
              <a:ext uri="{FF2B5EF4-FFF2-40B4-BE49-F238E27FC236}">
                <a16:creationId xmlns:a16="http://schemas.microsoft.com/office/drawing/2014/main" id="{774197C0-19A1-9447-B73D-F789FCAE477F}"/>
              </a:ext>
            </a:extLst>
          </p:cNvPr>
          <p:cNvSpPr/>
          <p:nvPr/>
        </p:nvSpPr>
        <p:spPr>
          <a:xfrm>
            <a:off x="4688272" y="208402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a:t>
            </a:r>
          </a:p>
        </p:txBody>
      </p:sp>
      <p:sp>
        <p:nvSpPr>
          <p:cNvPr id="33" name="Rectangle 32">
            <a:extLst>
              <a:ext uri="{FF2B5EF4-FFF2-40B4-BE49-F238E27FC236}">
                <a16:creationId xmlns:a16="http://schemas.microsoft.com/office/drawing/2014/main" id="{166689E1-38A2-E344-8B3E-81B9728B6A12}"/>
              </a:ext>
            </a:extLst>
          </p:cNvPr>
          <p:cNvSpPr/>
          <p:nvPr/>
        </p:nvSpPr>
        <p:spPr>
          <a:xfrm>
            <a:off x="4688273" y="259209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R2</a:t>
            </a:r>
          </a:p>
        </p:txBody>
      </p:sp>
      <p:sp>
        <p:nvSpPr>
          <p:cNvPr id="36" name="Rectangle 35">
            <a:extLst>
              <a:ext uri="{FF2B5EF4-FFF2-40B4-BE49-F238E27FC236}">
                <a16:creationId xmlns:a16="http://schemas.microsoft.com/office/drawing/2014/main" id="{63CCE39F-5F16-9041-B6FA-1C5ECA2E1344}"/>
              </a:ext>
            </a:extLst>
          </p:cNvPr>
          <p:cNvSpPr/>
          <p:nvPr/>
        </p:nvSpPr>
        <p:spPr>
          <a:xfrm>
            <a:off x="4688272" y="308934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R3</a:t>
            </a:r>
          </a:p>
        </p:txBody>
      </p:sp>
      <p:sp>
        <p:nvSpPr>
          <p:cNvPr id="39" name="Rectangle 38">
            <a:extLst>
              <a:ext uri="{FF2B5EF4-FFF2-40B4-BE49-F238E27FC236}">
                <a16:creationId xmlns:a16="http://schemas.microsoft.com/office/drawing/2014/main" id="{6C763259-74B9-5B4E-B553-8ACD74355235}"/>
              </a:ext>
            </a:extLst>
          </p:cNvPr>
          <p:cNvSpPr/>
          <p:nvPr/>
        </p:nvSpPr>
        <p:spPr>
          <a:xfrm>
            <a:off x="4688273" y="359741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R4</a:t>
            </a:r>
          </a:p>
        </p:txBody>
      </p:sp>
      <p:sp>
        <p:nvSpPr>
          <p:cNvPr id="42" name="Rectangle 41">
            <a:extLst>
              <a:ext uri="{FF2B5EF4-FFF2-40B4-BE49-F238E27FC236}">
                <a16:creationId xmlns:a16="http://schemas.microsoft.com/office/drawing/2014/main" id="{3948AF22-9A9A-184C-9C44-1BE7F61413EA}"/>
              </a:ext>
            </a:extLst>
          </p:cNvPr>
          <p:cNvSpPr/>
          <p:nvPr/>
        </p:nvSpPr>
        <p:spPr>
          <a:xfrm>
            <a:off x="4688272" y="409466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R5</a:t>
            </a:r>
          </a:p>
        </p:txBody>
      </p:sp>
      <p:sp>
        <p:nvSpPr>
          <p:cNvPr id="45" name="Rectangle 44">
            <a:extLst>
              <a:ext uri="{FF2B5EF4-FFF2-40B4-BE49-F238E27FC236}">
                <a16:creationId xmlns:a16="http://schemas.microsoft.com/office/drawing/2014/main" id="{E51FCAF8-CE58-8A49-96AC-4AC60A919902}"/>
              </a:ext>
            </a:extLst>
          </p:cNvPr>
          <p:cNvSpPr/>
          <p:nvPr/>
        </p:nvSpPr>
        <p:spPr>
          <a:xfrm>
            <a:off x="4688273" y="460273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R6</a:t>
            </a:r>
          </a:p>
        </p:txBody>
      </p:sp>
      <p:sp>
        <p:nvSpPr>
          <p:cNvPr id="48" name="Rectangle 47">
            <a:extLst>
              <a:ext uri="{FF2B5EF4-FFF2-40B4-BE49-F238E27FC236}">
                <a16:creationId xmlns:a16="http://schemas.microsoft.com/office/drawing/2014/main" id="{10C2876A-1854-2940-8CD0-C6AE687C310E}"/>
              </a:ext>
            </a:extLst>
          </p:cNvPr>
          <p:cNvSpPr/>
          <p:nvPr/>
        </p:nvSpPr>
        <p:spPr>
          <a:xfrm>
            <a:off x="4688272" y="509998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R7</a:t>
            </a:r>
          </a:p>
        </p:txBody>
      </p:sp>
      <p:sp>
        <p:nvSpPr>
          <p:cNvPr id="51" name="Rectangle 50">
            <a:extLst>
              <a:ext uri="{FF2B5EF4-FFF2-40B4-BE49-F238E27FC236}">
                <a16:creationId xmlns:a16="http://schemas.microsoft.com/office/drawing/2014/main" id="{27E4C0BE-4BA3-B64A-8DA8-392F57726A06}"/>
              </a:ext>
            </a:extLst>
          </p:cNvPr>
          <p:cNvSpPr/>
          <p:nvPr/>
        </p:nvSpPr>
        <p:spPr>
          <a:xfrm>
            <a:off x="7767977" y="158677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R8</a:t>
            </a:r>
          </a:p>
        </p:txBody>
      </p:sp>
      <p:sp>
        <p:nvSpPr>
          <p:cNvPr id="54" name="Rectangle 53">
            <a:extLst>
              <a:ext uri="{FF2B5EF4-FFF2-40B4-BE49-F238E27FC236}">
                <a16:creationId xmlns:a16="http://schemas.microsoft.com/office/drawing/2014/main" id="{86A103BE-E1B4-884D-B829-D395A920775F}"/>
              </a:ext>
            </a:extLst>
          </p:cNvPr>
          <p:cNvSpPr/>
          <p:nvPr/>
        </p:nvSpPr>
        <p:spPr>
          <a:xfrm>
            <a:off x="7767976" y="208402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R9</a:t>
            </a:r>
          </a:p>
        </p:txBody>
      </p:sp>
      <p:sp>
        <p:nvSpPr>
          <p:cNvPr id="57" name="Rectangle 56">
            <a:extLst>
              <a:ext uri="{FF2B5EF4-FFF2-40B4-BE49-F238E27FC236}">
                <a16:creationId xmlns:a16="http://schemas.microsoft.com/office/drawing/2014/main" id="{DC266C1C-B527-B044-9FF7-DC13AB12093A}"/>
              </a:ext>
            </a:extLst>
          </p:cNvPr>
          <p:cNvSpPr/>
          <p:nvPr/>
        </p:nvSpPr>
        <p:spPr>
          <a:xfrm>
            <a:off x="7767977" y="259209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R10</a:t>
            </a:r>
          </a:p>
        </p:txBody>
      </p:sp>
      <p:sp>
        <p:nvSpPr>
          <p:cNvPr id="60" name="Rectangle 59">
            <a:extLst>
              <a:ext uri="{FF2B5EF4-FFF2-40B4-BE49-F238E27FC236}">
                <a16:creationId xmlns:a16="http://schemas.microsoft.com/office/drawing/2014/main" id="{978F7188-EB65-354A-8E9D-B43713125B49}"/>
              </a:ext>
            </a:extLst>
          </p:cNvPr>
          <p:cNvSpPr/>
          <p:nvPr/>
        </p:nvSpPr>
        <p:spPr>
          <a:xfrm>
            <a:off x="7767976" y="308934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R11 (FP)</a:t>
            </a:r>
          </a:p>
        </p:txBody>
      </p:sp>
      <p:sp>
        <p:nvSpPr>
          <p:cNvPr id="63" name="Rectangle 62">
            <a:extLst>
              <a:ext uri="{FF2B5EF4-FFF2-40B4-BE49-F238E27FC236}">
                <a16:creationId xmlns:a16="http://schemas.microsoft.com/office/drawing/2014/main" id="{1BF60374-6013-C447-9023-F31FB7D8B25D}"/>
              </a:ext>
            </a:extLst>
          </p:cNvPr>
          <p:cNvSpPr/>
          <p:nvPr/>
        </p:nvSpPr>
        <p:spPr>
          <a:xfrm>
            <a:off x="7767977" y="359741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R12</a:t>
            </a:r>
          </a:p>
        </p:txBody>
      </p:sp>
      <p:sp>
        <p:nvSpPr>
          <p:cNvPr id="66" name="Rectangle 65">
            <a:extLst>
              <a:ext uri="{FF2B5EF4-FFF2-40B4-BE49-F238E27FC236}">
                <a16:creationId xmlns:a16="http://schemas.microsoft.com/office/drawing/2014/main" id="{3994BDA2-8283-4242-B139-51C7095954CA}"/>
              </a:ext>
            </a:extLst>
          </p:cNvPr>
          <p:cNvSpPr/>
          <p:nvPr/>
        </p:nvSpPr>
        <p:spPr>
          <a:xfrm>
            <a:off x="7767976" y="409466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R13 (SP)</a:t>
            </a:r>
          </a:p>
        </p:txBody>
      </p:sp>
      <p:sp>
        <p:nvSpPr>
          <p:cNvPr id="69" name="Rectangle 68">
            <a:extLst>
              <a:ext uri="{FF2B5EF4-FFF2-40B4-BE49-F238E27FC236}">
                <a16:creationId xmlns:a16="http://schemas.microsoft.com/office/drawing/2014/main" id="{2F0BAF70-3D96-2546-A8BB-A9138B8E33A7}"/>
              </a:ext>
            </a:extLst>
          </p:cNvPr>
          <p:cNvSpPr/>
          <p:nvPr/>
        </p:nvSpPr>
        <p:spPr>
          <a:xfrm>
            <a:off x="7767977" y="460273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R14 (LR)</a:t>
            </a:r>
          </a:p>
        </p:txBody>
      </p:sp>
      <p:sp>
        <p:nvSpPr>
          <p:cNvPr id="72" name="Rectangle 71">
            <a:extLst>
              <a:ext uri="{FF2B5EF4-FFF2-40B4-BE49-F238E27FC236}">
                <a16:creationId xmlns:a16="http://schemas.microsoft.com/office/drawing/2014/main" id="{BDACAA57-FE40-574F-8E1B-4D777473025A}"/>
              </a:ext>
            </a:extLst>
          </p:cNvPr>
          <p:cNvSpPr/>
          <p:nvPr/>
        </p:nvSpPr>
        <p:spPr>
          <a:xfrm>
            <a:off x="7767976" y="509998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R15 (PC)</a:t>
            </a:r>
          </a:p>
        </p:txBody>
      </p:sp>
    </p:spTree>
    <p:extLst>
      <p:ext uri="{BB962C8B-B14F-4D97-AF65-F5344CB8AC3E}">
        <p14:creationId xmlns:p14="http://schemas.microsoft.com/office/powerpoint/2010/main" val="115977095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ARM Registers: 64-bit</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62</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9B91247B-729E-0C44-9033-00E8C295DACC}"/>
              </a:ext>
            </a:extLst>
          </p:cNvPr>
          <p:cNvGrpSpPr>
            <a:grpSpLocks noChangeAspect="1"/>
          </p:cNvGrpSpPr>
          <p:nvPr/>
        </p:nvGrpSpPr>
        <p:grpSpPr>
          <a:xfrm>
            <a:off x="1" y="1559426"/>
            <a:ext cx="2988501" cy="469900"/>
            <a:chOff x="636174" y="1559426"/>
            <a:chExt cx="5976996" cy="939800"/>
          </a:xfrm>
        </p:grpSpPr>
        <p:sp>
          <p:nvSpPr>
            <p:cNvPr id="9" name="Rectangle 8">
              <a:extLst>
                <a:ext uri="{FF2B5EF4-FFF2-40B4-BE49-F238E27FC236}">
                  <a16:creationId xmlns:a16="http://schemas.microsoft.com/office/drawing/2014/main" id="{26C9ED79-0C54-3348-84F3-56BCA7827F8D}"/>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X0</a:t>
              </a:r>
            </a:p>
          </p:txBody>
        </p:sp>
        <p:sp>
          <p:nvSpPr>
            <p:cNvPr id="10" name="Rectangle 9">
              <a:extLst>
                <a:ext uri="{FF2B5EF4-FFF2-40B4-BE49-F238E27FC236}">
                  <a16:creationId xmlns:a16="http://schemas.microsoft.com/office/drawing/2014/main" id="{DAC835A5-B614-8C47-9587-2626FF6C309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W0</a:t>
              </a:r>
            </a:p>
          </p:txBody>
        </p:sp>
      </p:grpSp>
      <p:grpSp>
        <p:nvGrpSpPr>
          <p:cNvPr id="28" name="Group 27">
            <a:extLst>
              <a:ext uri="{FF2B5EF4-FFF2-40B4-BE49-F238E27FC236}">
                <a16:creationId xmlns:a16="http://schemas.microsoft.com/office/drawing/2014/main" id="{B83FBA37-1769-BD40-9273-0A94E4C43356}"/>
              </a:ext>
            </a:extLst>
          </p:cNvPr>
          <p:cNvGrpSpPr>
            <a:grpSpLocks noChangeAspect="1"/>
          </p:cNvGrpSpPr>
          <p:nvPr/>
        </p:nvGrpSpPr>
        <p:grpSpPr>
          <a:xfrm>
            <a:off x="0" y="2056676"/>
            <a:ext cx="2988501" cy="469900"/>
            <a:chOff x="636174" y="1559426"/>
            <a:chExt cx="5976996" cy="939800"/>
          </a:xfrm>
        </p:grpSpPr>
        <p:sp>
          <p:nvSpPr>
            <p:cNvPr id="29" name="Rectangle 28">
              <a:extLst>
                <a:ext uri="{FF2B5EF4-FFF2-40B4-BE49-F238E27FC236}">
                  <a16:creationId xmlns:a16="http://schemas.microsoft.com/office/drawing/2014/main" id="{ACEC7D4D-46DE-8B47-A648-E480960F75A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a:t>
              </a:r>
            </a:p>
          </p:txBody>
        </p:sp>
        <p:sp>
          <p:nvSpPr>
            <p:cNvPr id="30" name="Rectangle 29">
              <a:extLst>
                <a:ext uri="{FF2B5EF4-FFF2-40B4-BE49-F238E27FC236}">
                  <a16:creationId xmlns:a16="http://schemas.microsoft.com/office/drawing/2014/main" id="{774197C0-19A1-9447-B73D-F789FCAE477F}"/>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a:t>
              </a:r>
            </a:p>
          </p:txBody>
        </p:sp>
      </p:grpSp>
      <p:grpSp>
        <p:nvGrpSpPr>
          <p:cNvPr id="31" name="Group 30">
            <a:extLst>
              <a:ext uri="{FF2B5EF4-FFF2-40B4-BE49-F238E27FC236}">
                <a16:creationId xmlns:a16="http://schemas.microsoft.com/office/drawing/2014/main" id="{B1987832-D18C-EB48-ADCA-5B95F5E32E29}"/>
              </a:ext>
            </a:extLst>
          </p:cNvPr>
          <p:cNvGrpSpPr>
            <a:grpSpLocks noChangeAspect="1"/>
          </p:cNvGrpSpPr>
          <p:nvPr/>
        </p:nvGrpSpPr>
        <p:grpSpPr>
          <a:xfrm>
            <a:off x="1" y="2564747"/>
            <a:ext cx="2988501" cy="469900"/>
            <a:chOff x="636174" y="1559426"/>
            <a:chExt cx="5976996" cy="939800"/>
          </a:xfrm>
        </p:grpSpPr>
        <p:sp>
          <p:nvSpPr>
            <p:cNvPr id="32" name="Rectangle 31">
              <a:extLst>
                <a:ext uri="{FF2B5EF4-FFF2-40B4-BE49-F238E27FC236}">
                  <a16:creationId xmlns:a16="http://schemas.microsoft.com/office/drawing/2014/main" id="{BA090366-AFB6-D340-8773-0712EB35DB3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a:t>
              </a:r>
            </a:p>
          </p:txBody>
        </p:sp>
        <p:sp>
          <p:nvSpPr>
            <p:cNvPr id="33" name="Rectangle 32">
              <a:extLst>
                <a:ext uri="{FF2B5EF4-FFF2-40B4-BE49-F238E27FC236}">
                  <a16:creationId xmlns:a16="http://schemas.microsoft.com/office/drawing/2014/main" id="{166689E1-38A2-E344-8B3E-81B9728B6A1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a:t>
              </a:r>
            </a:p>
          </p:txBody>
        </p:sp>
      </p:grpSp>
      <p:grpSp>
        <p:nvGrpSpPr>
          <p:cNvPr id="34" name="Group 33">
            <a:extLst>
              <a:ext uri="{FF2B5EF4-FFF2-40B4-BE49-F238E27FC236}">
                <a16:creationId xmlns:a16="http://schemas.microsoft.com/office/drawing/2014/main" id="{38554185-67B3-1B4A-8921-DCD18555BAA6}"/>
              </a:ext>
            </a:extLst>
          </p:cNvPr>
          <p:cNvGrpSpPr>
            <a:grpSpLocks noChangeAspect="1"/>
          </p:cNvGrpSpPr>
          <p:nvPr/>
        </p:nvGrpSpPr>
        <p:grpSpPr>
          <a:xfrm>
            <a:off x="0" y="3061997"/>
            <a:ext cx="2988501" cy="469900"/>
            <a:chOff x="636174" y="1559426"/>
            <a:chExt cx="5976996" cy="939800"/>
          </a:xfrm>
        </p:grpSpPr>
        <p:sp>
          <p:nvSpPr>
            <p:cNvPr id="35" name="Rectangle 34">
              <a:extLst>
                <a:ext uri="{FF2B5EF4-FFF2-40B4-BE49-F238E27FC236}">
                  <a16:creationId xmlns:a16="http://schemas.microsoft.com/office/drawing/2014/main" id="{CB436569-A8CA-164A-8BFE-78EBD7588B3E}"/>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X3</a:t>
              </a:r>
            </a:p>
          </p:txBody>
        </p:sp>
        <p:sp>
          <p:nvSpPr>
            <p:cNvPr id="36" name="Rectangle 35">
              <a:extLst>
                <a:ext uri="{FF2B5EF4-FFF2-40B4-BE49-F238E27FC236}">
                  <a16:creationId xmlns:a16="http://schemas.microsoft.com/office/drawing/2014/main" id="{63CCE39F-5F16-9041-B6FA-1C5ECA2E134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W3</a:t>
              </a:r>
            </a:p>
          </p:txBody>
        </p:sp>
      </p:grpSp>
      <p:grpSp>
        <p:nvGrpSpPr>
          <p:cNvPr id="37" name="Group 36">
            <a:extLst>
              <a:ext uri="{FF2B5EF4-FFF2-40B4-BE49-F238E27FC236}">
                <a16:creationId xmlns:a16="http://schemas.microsoft.com/office/drawing/2014/main" id="{1D984A53-B063-7841-ACCC-2B39CCF699C4}"/>
              </a:ext>
            </a:extLst>
          </p:cNvPr>
          <p:cNvGrpSpPr>
            <a:grpSpLocks noChangeAspect="1"/>
          </p:cNvGrpSpPr>
          <p:nvPr/>
        </p:nvGrpSpPr>
        <p:grpSpPr>
          <a:xfrm>
            <a:off x="1" y="3570068"/>
            <a:ext cx="2988501" cy="469900"/>
            <a:chOff x="636174" y="1559426"/>
            <a:chExt cx="5976996" cy="939800"/>
          </a:xfrm>
        </p:grpSpPr>
        <p:sp>
          <p:nvSpPr>
            <p:cNvPr id="38" name="Rectangle 37">
              <a:extLst>
                <a:ext uri="{FF2B5EF4-FFF2-40B4-BE49-F238E27FC236}">
                  <a16:creationId xmlns:a16="http://schemas.microsoft.com/office/drawing/2014/main" id="{9760D055-CCF1-1245-9253-63E5E9E645E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X4</a:t>
              </a:r>
            </a:p>
          </p:txBody>
        </p:sp>
        <p:sp>
          <p:nvSpPr>
            <p:cNvPr id="39" name="Rectangle 38">
              <a:extLst>
                <a:ext uri="{FF2B5EF4-FFF2-40B4-BE49-F238E27FC236}">
                  <a16:creationId xmlns:a16="http://schemas.microsoft.com/office/drawing/2014/main" id="{6C763259-74B9-5B4E-B553-8ACD74355235}"/>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W4</a:t>
              </a:r>
            </a:p>
          </p:txBody>
        </p:sp>
      </p:grpSp>
      <p:grpSp>
        <p:nvGrpSpPr>
          <p:cNvPr id="40" name="Group 39">
            <a:extLst>
              <a:ext uri="{FF2B5EF4-FFF2-40B4-BE49-F238E27FC236}">
                <a16:creationId xmlns:a16="http://schemas.microsoft.com/office/drawing/2014/main" id="{A74814F6-B180-B844-B67C-F2A9A7A6AEC1}"/>
              </a:ext>
            </a:extLst>
          </p:cNvPr>
          <p:cNvGrpSpPr>
            <a:grpSpLocks noChangeAspect="1"/>
          </p:cNvGrpSpPr>
          <p:nvPr/>
        </p:nvGrpSpPr>
        <p:grpSpPr>
          <a:xfrm>
            <a:off x="0" y="4067318"/>
            <a:ext cx="2988501" cy="469900"/>
            <a:chOff x="636174" y="1559426"/>
            <a:chExt cx="5976996" cy="939800"/>
          </a:xfrm>
        </p:grpSpPr>
        <p:sp>
          <p:nvSpPr>
            <p:cNvPr id="41" name="Rectangle 40">
              <a:extLst>
                <a:ext uri="{FF2B5EF4-FFF2-40B4-BE49-F238E27FC236}">
                  <a16:creationId xmlns:a16="http://schemas.microsoft.com/office/drawing/2014/main" id="{132B420C-0920-4245-85C8-E587BF407C12}"/>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X5</a:t>
              </a:r>
            </a:p>
          </p:txBody>
        </p:sp>
        <p:sp>
          <p:nvSpPr>
            <p:cNvPr id="42" name="Rectangle 41">
              <a:extLst>
                <a:ext uri="{FF2B5EF4-FFF2-40B4-BE49-F238E27FC236}">
                  <a16:creationId xmlns:a16="http://schemas.microsoft.com/office/drawing/2014/main" id="{3948AF22-9A9A-184C-9C44-1BE7F61413E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W5</a:t>
              </a:r>
            </a:p>
          </p:txBody>
        </p:sp>
      </p:grpSp>
      <p:grpSp>
        <p:nvGrpSpPr>
          <p:cNvPr id="43" name="Group 42">
            <a:extLst>
              <a:ext uri="{FF2B5EF4-FFF2-40B4-BE49-F238E27FC236}">
                <a16:creationId xmlns:a16="http://schemas.microsoft.com/office/drawing/2014/main" id="{8FCDCFD0-79BE-A543-A1EB-C12398E24733}"/>
              </a:ext>
            </a:extLst>
          </p:cNvPr>
          <p:cNvGrpSpPr>
            <a:grpSpLocks noChangeAspect="1"/>
          </p:cNvGrpSpPr>
          <p:nvPr/>
        </p:nvGrpSpPr>
        <p:grpSpPr>
          <a:xfrm>
            <a:off x="1" y="4575389"/>
            <a:ext cx="2988501" cy="469900"/>
            <a:chOff x="636174" y="1559426"/>
            <a:chExt cx="5976996" cy="939800"/>
          </a:xfrm>
        </p:grpSpPr>
        <p:sp>
          <p:nvSpPr>
            <p:cNvPr id="44" name="Rectangle 43">
              <a:extLst>
                <a:ext uri="{FF2B5EF4-FFF2-40B4-BE49-F238E27FC236}">
                  <a16:creationId xmlns:a16="http://schemas.microsoft.com/office/drawing/2014/main" id="{C6DF2BFB-B833-CA4A-92DD-6F61CAAA05A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X6</a:t>
              </a:r>
            </a:p>
          </p:txBody>
        </p:sp>
        <p:sp>
          <p:nvSpPr>
            <p:cNvPr id="45" name="Rectangle 44">
              <a:extLst>
                <a:ext uri="{FF2B5EF4-FFF2-40B4-BE49-F238E27FC236}">
                  <a16:creationId xmlns:a16="http://schemas.microsoft.com/office/drawing/2014/main" id="{E51FCAF8-CE58-8A49-96AC-4AC60A91990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W6</a:t>
              </a:r>
            </a:p>
          </p:txBody>
        </p:sp>
      </p:grpSp>
      <p:grpSp>
        <p:nvGrpSpPr>
          <p:cNvPr id="46" name="Group 45">
            <a:extLst>
              <a:ext uri="{FF2B5EF4-FFF2-40B4-BE49-F238E27FC236}">
                <a16:creationId xmlns:a16="http://schemas.microsoft.com/office/drawing/2014/main" id="{8376A78E-AA44-8E46-BFD9-D6E23C5E8C86}"/>
              </a:ext>
            </a:extLst>
          </p:cNvPr>
          <p:cNvGrpSpPr>
            <a:grpSpLocks noChangeAspect="1"/>
          </p:cNvGrpSpPr>
          <p:nvPr/>
        </p:nvGrpSpPr>
        <p:grpSpPr>
          <a:xfrm>
            <a:off x="0" y="5072639"/>
            <a:ext cx="2988501" cy="469900"/>
            <a:chOff x="636174" y="1559426"/>
            <a:chExt cx="5976996" cy="939800"/>
          </a:xfrm>
        </p:grpSpPr>
        <p:sp>
          <p:nvSpPr>
            <p:cNvPr id="47" name="Rectangle 46">
              <a:extLst>
                <a:ext uri="{FF2B5EF4-FFF2-40B4-BE49-F238E27FC236}">
                  <a16:creationId xmlns:a16="http://schemas.microsoft.com/office/drawing/2014/main" id="{4692B8CC-D7E3-8641-AFC3-3E7BEB82863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X7</a:t>
              </a:r>
            </a:p>
          </p:txBody>
        </p:sp>
        <p:sp>
          <p:nvSpPr>
            <p:cNvPr id="48" name="Rectangle 47">
              <a:extLst>
                <a:ext uri="{FF2B5EF4-FFF2-40B4-BE49-F238E27FC236}">
                  <a16:creationId xmlns:a16="http://schemas.microsoft.com/office/drawing/2014/main" id="{10C2876A-1854-2940-8CD0-C6AE687C310E}"/>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W7</a:t>
              </a:r>
            </a:p>
          </p:txBody>
        </p:sp>
      </p:grpSp>
      <p:grpSp>
        <p:nvGrpSpPr>
          <p:cNvPr id="49" name="Group 48">
            <a:extLst>
              <a:ext uri="{FF2B5EF4-FFF2-40B4-BE49-F238E27FC236}">
                <a16:creationId xmlns:a16="http://schemas.microsoft.com/office/drawing/2014/main" id="{6074B558-0645-6648-A943-36A214BD3103}"/>
              </a:ext>
            </a:extLst>
          </p:cNvPr>
          <p:cNvGrpSpPr>
            <a:grpSpLocks noChangeAspect="1"/>
          </p:cNvGrpSpPr>
          <p:nvPr/>
        </p:nvGrpSpPr>
        <p:grpSpPr>
          <a:xfrm>
            <a:off x="3079705" y="1559426"/>
            <a:ext cx="2988501" cy="469900"/>
            <a:chOff x="636174" y="1559426"/>
            <a:chExt cx="5976996" cy="939800"/>
          </a:xfrm>
        </p:grpSpPr>
        <p:sp>
          <p:nvSpPr>
            <p:cNvPr id="50" name="Rectangle 49">
              <a:extLst>
                <a:ext uri="{FF2B5EF4-FFF2-40B4-BE49-F238E27FC236}">
                  <a16:creationId xmlns:a16="http://schemas.microsoft.com/office/drawing/2014/main" id="{2D651642-DF25-6A4F-A218-0ECFFFE02FA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X8</a:t>
              </a:r>
            </a:p>
          </p:txBody>
        </p:sp>
        <p:sp>
          <p:nvSpPr>
            <p:cNvPr id="51" name="Rectangle 50">
              <a:extLst>
                <a:ext uri="{FF2B5EF4-FFF2-40B4-BE49-F238E27FC236}">
                  <a16:creationId xmlns:a16="http://schemas.microsoft.com/office/drawing/2014/main" id="{27E4C0BE-4BA3-B64A-8DA8-392F57726A0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W8</a:t>
              </a:r>
            </a:p>
          </p:txBody>
        </p:sp>
      </p:grpSp>
      <p:grpSp>
        <p:nvGrpSpPr>
          <p:cNvPr id="52" name="Group 51">
            <a:extLst>
              <a:ext uri="{FF2B5EF4-FFF2-40B4-BE49-F238E27FC236}">
                <a16:creationId xmlns:a16="http://schemas.microsoft.com/office/drawing/2014/main" id="{5877ECF9-8405-604B-9DE1-37E92795F3F7}"/>
              </a:ext>
            </a:extLst>
          </p:cNvPr>
          <p:cNvGrpSpPr>
            <a:grpSpLocks noChangeAspect="1"/>
          </p:cNvGrpSpPr>
          <p:nvPr/>
        </p:nvGrpSpPr>
        <p:grpSpPr>
          <a:xfrm>
            <a:off x="3079704" y="2056676"/>
            <a:ext cx="2988501" cy="469900"/>
            <a:chOff x="636174" y="1559426"/>
            <a:chExt cx="5976996" cy="939800"/>
          </a:xfrm>
        </p:grpSpPr>
        <p:sp>
          <p:nvSpPr>
            <p:cNvPr id="53" name="Rectangle 52">
              <a:extLst>
                <a:ext uri="{FF2B5EF4-FFF2-40B4-BE49-F238E27FC236}">
                  <a16:creationId xmlns:a16="http://schemas.microsoft.com/office/drawing/2014/main" id="{CBDA2085-10C0-4B48-8A2D-52B56AAF0C9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X9</a:t>
              </a:r>
            </a:p>
          </p:txBody>
        </p:sp>
        <p:sp>
          <p:nvSpPr>
            <p:cNvPr id="54" name="Rectangle 53">
              <a:extLst>
                <a:ext uri="{FF2B5EF4-FFF2-40B4-BE49-F238E27FC236}">
                  <a16:creationId xmlns:a16="http://schemas.microsoft.com/office/drawing/2014/main" id="{86A103BE-E1B4-884D-B829-D395A920775F}"/>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W9</a:t>
              </a:r>
            </a:p>
          </p:txBody>
        </p:sp>
      </p:grpSp>
      <p:grpSp>
        <p:nvGrpSpPr>
          <p:cNvPr id="55" name="Group 54">
            <a:extLst>
              <a:ext uri="{FF2B5EF4-FFF2-40B4-BE49-F238E27FC236}">
                <a16:creationId xmlns:a16="http://schemas.microsoft.com/office/drawing/2014/main" id="{E8846493-E443-E841-80B2-30E9770DF806}"/>
              </a:ext>
            </a:extLst>
          </p:cNvPr>
          <p:cNvGrpSpPr>
            <a:grpSpLocks noChangeAspect="1"/>
          </p:cNvGrpSpPr>
          <p:nvPr/>
        </p:nvGrpSpPr>
        <p:grpSpPr>
          <a:xfrm>
            <a:off x="3079705" y="2564747"/>
            <a:ext cx="2988501" cy="469900"/>
            <a:chOff x="636174" y="1559426"/>
            <a:chExt cx="5976996" cy="939800"/>
          </a:xfrm>
        </p:grpSpPr>
        <p:sp>
          <p:nvSpPr>
            <p:cNvPr id="56" name="Rectangle 55">
              <a:extLst>
                <a:ext uri="{FF2B5EF4-FFF2-40B4-BE49-F238E27FC236}">
                  <a16:creationId xmlns:a16="http://schemas.microsoft.com/office/drawing/2014/main" id="{65CA9FF8-0348-1640-8CE0-400DD83E815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X10</a:t>
              </a:r>
            </a:p>
          </p:txBody>
        </p:sp>
        <p:sp>
          <p:nvSpPr>
            <p:cNvPr id="57" name="Rectangle 56">
              <a:extLst>
                <a:ext uri="{FF2B5EF4-FFF2-40B4-BE49-F238E27FC236}">
                  <a16:creationId xmlns:a16="http://schemas.microsoft.com/office/drawing/2014/main" id="{DC266C1C-B527-B044-9FF7-DC13AB12093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W10</a:t>
              </a:r>
            </a:p>
          </p:txBody>
        </p:sp>
      </p:grpSp>
      <p:grpSp>
        <p:nvGrpSpPr>
          <p:cNvPr id="58" name="Group 57">
            <a:extLst>
              <a:ext uri="{FF2B5EF4-FFF2-40B4-BE49-F238E27FC236}">
                <a16:creationId xmlns:a16="http://schemas.microsoft.com/office/drawing/2014/main" id="{0277EE00-9C47-954D-A113-9B9A76DAE611}"/>
              </a:ext>
            </a:extLst>
          </p:cNvPr>
          <p:cNvGrpSpPr>
            <a:grpSpLocks noChangeAspect="1"/>
          </p:cNvGrpSpPr>
          <p:nvPr/>
        </p:nvGrpSpPr>
        <p:grpSpPr>
          <a:xfrm>
            <a:off x="3079704" y="3061997"/>
            <a:ext cx="2988501" cy="469900"/>
            <a:chOff x="636174" y="1559426"/>
            <a:chExt cx="5976996" cy="939800"/>
          </a:xfrm>
        </p:grpSpPr>
        <p:sp>
          <p:nvSpPr>
            <p:cNvPr id="59" name="Rectangle 58">
              <a:extLst>
                <a:ext uri="{FF2B5EF4-FFF2-40B4-BE49-F238E27FC236}">
                  <a16:creationId xmlns:a16="http://schemas.microsoft.com/office/drawing/2014/main" id="{26ABD233-CDD1-424F-865B-33AE40E03D8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X11</a:t>
              </a:r>
            </a:p>
          </p:txBody>
        </p:sp>
        <p:sp>
          <p:nvSpPr>
            <p:cNvPr id="60" name="Rectangle 59">
              <a:extLst>
                <a:ext uri="{FF2B5EF4-FFF2-40B4-BE49-F238E27FC236}">
                  <a16:creationId xmlns:a16="http://schemas.microsoft.com/office/drawing/2014/main" id="{978F7188-EB65-354A-8E9D-B43713125B49}"/>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W11</a:t>
              </a:r>
            </a:p>
          </p:txBody>
        </p:sp>
      </p:grpSp>
      <p:grpSp>
        <p:nvGrpSpPr>
          <p:cNvPr id="61" name="Group 60">
            <a:extLst>
              <a:ext uri="{FF2B5EF4-FFF2-40B4-BE49-F238E27FC236}">
                <a16:creationId xmlns:a16="http://schemas.microsoft.com/office/drawing/2014/main" id="{F743A7A1-821C-874D-AC0A-8070272808DC}"/>
              </a:ext>
            </a:extLst>
          </p:cNvPr>
          <p:cNvGrpSpPr>
            <a:grpSpLocks noChangeAspect="1"/>
          </p:cNvGrpSpPr>
          <p:nvPr/>
        </p:nvGrpSpPr>
        <p:grpSpPr>
          <a:xfrm>
            <a:off x="3079705" y="3570068"/>
            <a:ext cx="2988501" cy="469900"/>
            <a:chOff x="636174" y="1559426"/>
            <a:chExt cx="5976996" cy="939800"/>
          </a:xfrm>
        </p:grpSpPr>
        <p:sp>
          <p:nvSpPr>
            <p:cNvPr id="62" name="Rectangle 61">
              <a:extLst>
                <a:ext uri="{FF2B5EF4-FFF2-40B4-BE49-F238E27FC236}">
                  <a16:creationId xmlns:a16="http://schemas.microsoft.com/office/drawing/2014/main" id="{CCA7A54F-03F0-4749-AC8B-ED041AFEA1F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X12</a:t>
              </a:r>
            </a:p>
          </p:txBody>
        </p:sp>
        <p:sp>
          <p:nvSpPr>
            <p:cNvPr id="63" name="Rectangle 62">
              <a:extLst>
                <a:ext uri="{FF2B5EF4-FFF2-40B4-BE49-F238E27FC236}">
                  <a16:creationId xmlns:a16="http://schemas.microsoft.com/office/drawing/2014/main" id="{1BF60374-6013-C447-9023-F31FB7D8B25D}"/>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W12</a:t>
              </a:r>
            </a:p>
          </p:txBody>
        </p:sp>
      </p:grpSp>
      <p:grpSp>
        <p:nvGrpSpPr>
          <p:cNvPr id="64" name="Group 63">
            <a:extLst>
              <a:ext uri="{FF2B5EF4-FFF2-40B4-BE49-F238E27FC236}">
                <a16:creationId xmlns:a16="http://schemas.microsoft.com/office/drawing/2014/main" id="{C42D296A-5439-1643-962A-047EA529FC1D}"/>
              </a:ext>
            </a:extLst>
          </p:cNvPr>
          <p:cNvGrpSpPr>
            <a:grpSpLocks noChangeAspect="1"/>
          </p:cNvGrpSpPr>
          <p:nvPr/>
        </p:nvGrpSpPr>
        <p:grpSpPr>
          <a:xfrm>
            <a:off x="3079704" y="4067318"/>
            <a:ext cx="2988501" cy="469900"/>
            <a:chOff x="636174" y="1559426"/>
            <a:chExt cx="5976996" cy="939800"/>
          </a:xfrm>
        </p:grpSpPr>
        <p:sp>
          <p:nvSpPr>
            <p:cNvPr id="65" name="Rectangle 64">
              <a:extLst>
                <a:ext uri="{FF2B5EF4-FFF2-40B4-BE49-F238E27FC236}">
                  <a16:creationId xmlns:a16="http://schemas.microsoft.com/office/drawing/2014/main" id="{F9413456-9ED3-CA42-BEF6-F47899CF0C25}"/>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X13</a:t>
              </a:r>
            </a:p>
          </p:txBody>
        </p:sp>
        <p:sp>
          <p:nvSpPr>
            <p:cNvPr id="66" name="Rectangle 65">
              <a:extLst>
                <a:ext uri="{FF2B5EF4-FFF2-40B4-BE49-F238E27FC236}">
                  <a16:creationId xmlns:a16="http://schemas.microsoft.com/office/drawing/2014/main" id="{3994BDA2-8283-4242-B139-51C7095954C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W13</a:t>
              </a:r>
            </a:p>
          </p:txBody>
        </p:sp>
      </p:grpSp>
      <p:grpSp>
        <p:nvGrpSpPr>
          <p:cNvPr id="67" name="Group 66">
            <a:extLst>
              <a:ext uri="{FF2B5EF4-FFF2-40B4-BE49-F238E27FC236}">
                <a16:creationId xmlns:a16="http://schemas.microsoft.com/office/drawing/2014/main" id="{573A213D-57FF-C548-B65D-E0D876A4E455}"/>
              </a:ext>
            </a:extLst>
          </p:cNvPr>
          <p:cNvGrpSpPr>
            <a:grpSpLocks noChangeAspect="1"/>
          </p:cNvGrpSpPr>
          <p:nvPr/>
        </p:nvGrpSpPr>
        <p:grpSpPr>
          <a:xfrm>
            <a:off x="3079705" y="4575389"/>
            <a:ext cx="2988501" cy="469900"/>
            <a:chOff x="636174" y="1559426"/>
            <a:chExt cx="5976996" cy="939800"/>
          </a:xfrm>
        </p:grpSpPr>
        <p:sp>
          <p:nvSpPr>
            <p:cNvPr id="68" name="Rectangle 67">
              <a:extLst>
                <a:ext uri="{FF2B5EF4-FFF2-40B4-BE49-F238E27FC236}">
                  <a16:creationId xmlns:a16="http://schemas.microsoft.com/office/drawing/2014/main" id="{2426C844-BB57-1B42-8585-94EC7B6A8783}"/>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X14</a:t>
              </a:r>
            </a:p>
          </p:txBody>
        </p:sp>
        <p:sp>
          <p:nvSpPr>
            <p:cNvPr id="69" name="Rectangle 68">
              <a:extLst>
                <a:ext uri="{FF2B5EF4-FFF2-40B4-BE49-F238E27FC236}">
                  <a16:creationId xmlns:a16="http://schemas.microsoft.com/office/drawing/2014/main" id="{2F0BAF70-3D96-2546-A8BB-A9138B8E33A7}"/>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W14</a:t>
              </a:r>
            </a:p>
          </p:txBody>
        </p:sp>
      </p:grpSp>
      <p:grpSp>
        <p:nvGrpSpPr>
          <p:cNvPr id="70" name="Group 69">
            <a:extLst>
              <a:ext uri="{FF2B5EF4-FFF2-40B4-BE49-F238E27FC236}">
                <a16:creationId xmlns:a16="http://schemas.microsoft.com/office/drawing/2014/main" id="{A8BAAEAD-0FD3-0149-9E2E-042168FBA37C}"/>
              </a:ext>
            </a:extLst>
          </p:cNvPr>
          <p:cNvGrpSpPr>
            <a:grpSpLocks noChangeAspect="1"/>
          </p:cNvGrpSpPr>
          <p:nvPr/>
        </p:nvGrpSpPr>
        <p:grpSpPr>
          <a:xfrm>
            <a:off x="3079704" y="5072639"/>
            <a:ext cx="2988501" cy="469900"/>
            <a:chOff x="636174" y="1559426"/>
            <a:chExt cx="5976996" cy="939800"/>
          </a:xfrm>
        </p:grpSpPr>
        <p:sp>
          <p:nvSpPr>
            <p:cNvPr id="71" name="Rectangle 70">
              <a:extLst>
                <a:ext uri="{FF2B5EF4-FFF2-40B4-BE49-F238E27FC236}">
                  <a16:creationId xmlns:a16="http://schemas.microsoft.com/office/drawing/2014/main" id="{D307CDB3-EDC1-F746-AFBC-685F5A72D2F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X15</a:t>
              </a:r>
            </a:p>
          </p:txBody>
        </p:sp>
        <p:sp>
          <p:nvSpPr>
            <p:cNvPr id="72" name="Rectangle 71">
              <a:extLst>
                <a:ext uri="{FF2B5EF4-FFF2-40B4-BE49-F238E27FC236}">
                  <a16:creationId xmlns:a16="http://schemas.microsoft.com/office/drawing/2014/main" id="{BDACAA57-FE40-574F-8E1B-4D777473025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W15</a:t>
              </a:r>
            </a:p>
          </p:txBody>
        </p:sp>
      </p:grpSp>
      <p:grpSp>
        <p:nvGrpSpPr>
          <p:cNvPr id="73" name="Group 72">
            <a:extLst>
              <a:ext uri="{FF2B5EF4-FFF2-40B4-BE49-F238E27FC236}">
                <a16:creationId xmlns:a16="http://schemas.microsoft.com/office/drawing/2014/main" id="{C3DDC7A2-6C9F-8944-ADD8-DB931FA9C82B}"/>
              </a:ext>
            </a:extLst>
          </p:cNvPr>
          <p:cNvGrpSpPr>
            <a:grpSpLocks noChangeAspect="1"/>
          </p:cNvGrpSpPr>
          <p:nvPr/>
        </p:nvGrpSpPr>
        <p:grpSpPr>
          <a:xfrm>
            <a:off x="6182522" y="1559426"/>
            <a:ext cx="2988501" cy="469900"/>
            <a:chOff x="636174" y="1559426"/>
            <a:chExt cx="5976996" cy="939800"/>
          </a:xfrm>
        </p:grpSpPr>
        <p:sp>
          <p:nvSpPr>
            <p:cNvPr id="74" name="Rectangle 73">
              <a:extLst>
                <a:ext uri="{FF2B5EF4-FFF2-40B4-BE49-F238E27FC236}">
                  <a16:creationId xmlns:a16="http://schemas.microsoft.com/office/drawing/2014/main" id="{B2D6DB40-6B1B-D949-BE05-ADA68A3573C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X16</a:t>
              </a:r>
            </a:p>
          </p:txBody>
        </p:sp>
        <p:sp>
          <p:nvSpPr>
            <p:cNvPr id="75" name="Rectangle 74">
              <a:extLst>
                <a:ext uri="{FF2B5EF4-FFF2-40B4-BE49-F238E27FC236}">
                  <a16:creationId xmlns:a16="http://schemas.microsoft.com/office/drawing/2014/main" id="{0EA230C7-2E28-754A-9C69-E457D15D349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W16</a:t>
              </a:r>
            </a:p>
          </p:txBody>
        </p:sp>
      </p:grpSp>
      <p:grpSp>
        <p:nvGrpSpPr>
          <p:cNvPr id="76" name="Group 75">
            <a:extLst>
              <a:ext uri="{FF2B5EF4-FFF2-40B4-BE49-F238E27FC236}">
                <a16:creationId xmlns:a16="http://schemas.microsoft.com/office/drawing/2014/main" id="{0316C95D-A5BB-AA47-A432-D704D82DC764}"/>
              </a:ext>
            </a:extLst>
          </p:cNvPr>
          <p:cNvGrpSpPr>
            <a:grpSpLocks noChangeAspect="1"/>
          </p:cNvGrpSpPr>
          <p:nvPr/>
        </p:nvGrpSpPr>
        <p:grpSpPr>
          <a:xfrm>
            <a:off x="6182521" y="2056676"/>
            <a:ext cx="2988501" cy="469900"/>
            <a:chOff x="636174" y="1559426"/>
            <a:chExt cx="5976996" cy="939800"/>
          </a:xfrm>
        </p:grpSpPr>
        <p:sp>
          <p:nvSpPr>
            <p:cNvPr id="77" name="Rectangle 76">
              <a:extLst>
                <a:ext uri="{FF2B5EF4-FFF2-40B4-BE49-F238E27FC236}">
                  <a16:creationId xmlns:a16="http://schemas.microsoft.com/office/drawing/2014/main" id="{886A5496-0448-F940-ADBD-197ED8E6ED4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X17</a:t>
              </a:r>
            </a:p>
          </p:txBody>
        </p:sp>
        <p:sp>
          <p:nvSpPr>
            <p:cNvPr id="78" name="Rectangle 77">
              <a:extLst>
                <a:ext uri="{FF2B5EF4-FFF2-40B4-BE49-F238E27FC236}">
                  <a16:creationId xmlns:a16="http://schemas.microsoft.com/office/drawing/2014/main" id="{1C949448-E7A5-D945-9F28-B5D8D9965FDE}"/>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W17</a:t>
              </a:r>
            </a:p>
          </p:txBody>
        </p:sp>
      </p:grpSp>
      <p:grpSp>
        <p:nvGrpSpPr>
          <p:cNvPr id="79" name="Group 78">
            <a:extLst>
              <a:ext uri="{FF2B5EF4-FFF2-40B4-BE49-F238E27FC236}">
                <a16:creationId xmlns:a16="http://schemas.microsoft.com/office/drawing/2014/main" id="{51BDA78F-1BC8-6946-95DA-7803F46BEDCA}"/>
              </a:ext>
            </a:extLst>
          </p:cNvPr>
          <p:cNvGrpSpPr>
            <a:grpSpLocks noChangeAspect="1"/>
          </p:cNvGrpSpPr>
          <p:nvPr/>
        </p:nvGrpSpPr>
        <p:grpSpPr>
          <a:xfrm>
            <a:off x="6182522" y="2564747"/>
            <a:ext cx="2988501" cy="469900"/>
            <a:chOff x="636174" y="1559426"/>
            <a:chExt cx="5976996" cy="939800"/>
          </a:xfrm>
        </p:grpSpPr>
        <p:sp>
          <p:nvSpPr>
            <p:cNvPr id="80" name="Rectangle 79">
              <a:extLst>
                <a:ext uri="{FF2B5EF4-FFF2-40B4-BE49-F238E27FC236}">
                  <a16:creationId xmlns:a16="http://schemas.microsoft.com/office/drawing/2014/main" id="{CA2A7462-76BF-464D-9ED5-5A5C3FC940AA}"/>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X18</a:t>
              </a:r>
            </a:p>
          </p:txBody>
        </p:sp>
        <p:sp>
          <p:nvSpPr>
            <p:cNvPr id="81" name="Rectangle 80">
              <a:extLst>
                <a:ext uri="{FF2B5EF4-FFF2-40B4-BE49-F238E27FC236}">
                  <a16:creationId xmlns:a16="http://schemas.microsoft.com/office/drawing/2014/main" id="{C1C49BAA-683C-5142-87E5-4A4E1F6867FD}"/>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W18</a:t>
              </a:r>
            </a:p>
          </p:txBody>
        </p:sp>
      </p:grpSp>
      <p:grpSp>
        <p:nvGrpSpPr>
          <p:cNvPr id="82" name="Group 81">
            <a:extLst>
              <a:ext uri="{FF2B5EF4-FFF2-40B4-BE49-F238E27FC236}">
                <a16:creationId xmlns:a16="http://schemas.microsoft.com/office/drawing/2014/main" id="{0595F436-3B56-3A49-9FC9-017699476CBD}"/>
              </a:ext>
            </a:extLst>
          </p:cNvPr>
          <p:cNvGrpSpPr>
            <a:grpSpLocks noChangeAspect="1"/>
          </p:cNvGrpSpPr>
          <p:nvPr/>
        </p:nvGrpSpPr>
        <p:grpSpPr>
          <a:xfrm>
            <a:off x="6182521" y="3061997"/>
            <a:ext cx="2988501" cy="469900"/>
            <a:chOff x="636174" y="1559426"/>
            <a:chExt cx="5976996" cy="939800"/>
          </a:xfrm>
        </p:grpSpPr>
        <p:sp>
          <p:nvSpPr>
            <p:cNvPr id="83" name="Rectangle 82">
              <a:extLst>
                <a:ext uri="{FF2B5EF4-FFF2-40B4-BE49-F238E27FC236}">
                  <a16:creationId xmlns:a16="http://schemas.microsoft.com/office/drawing/2014/main" id="{6FFA8074-1801-264C-8347-8DAABC9E219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X19</a:t>
              </a:r>
            </a:p>
          </p:txBody>
        </p:sp>
        <p:sp>
          <p:nvSpPr>
            <p:cNvPr id="84" name="Rectangle 83">
              <a:extLst>
                <a:ext uri="{FF2B5EF4-FFF2-40B4-BE49-F238E27FC236}">
                  <a16:creationId xmlns:a16="http://schemas.microsoft.com/office/drawing/2014/main" id="{F7B55490-FF26-8E4C-B691-B5BDBC025C2B}"/>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W19</a:t>
              </a:r>
            </a:p>
          </p:txBody>
        </p:sp>
      </p:grpSp>
      <p:grpSp>
        <p:nvGrpSpPr>
          <p:cNvPr id="85" name="Group 84">
            <a:extLst>
              <a:ext uri="{FF2B5EF4-FFF2-40B4-BE49-F238E27FC236}">
                <a16:creationId xmlns:a16="http://schemas.microsoft.com/office/drawing/2014/main" id="{508001A8-E729-014D-B1CC-01C7D395A94D}"/>
              </a:ext>
            </a:extLst>
          </p:cNvPr>
          <p:cNvGrpSpPr>
            <a:grpSpLocks noChangeAspect="1"/>
          </p:cNvGrpSpPr>
          <p:nvPr/>
        </p:nvGrpSpPr>
        <p:grpSpPr>
          <a:xfrm>
            <a:off x="6182522" y="3570068"/>
            <a:ext cx="2988501" cy="469900"/>
            <a:chOff x="636174" y="1559426"/>
            <a:chExt cx="5976996" cy="939800"/>
          </a:xfrm>
        </p:grpSpPr>
        <p:sp>
          <p:nvSpPr>
            <p:cNvPr id="86" name="Rectangle 85">
              <a:extLst>
                <a:ext uri="{FF2B5EF4-FFF2-40B4-BE49-F238E27FC236}">
                  <a16:creationId xmlns:a16="http://schemas.microsoft.com/office/drawing/2014/main" id="{1AF3A9AC-8DE2-374F-8C9E-5F483CF343F5}"/>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X20</a:t>
              </a:r>
            </a:p>
          </p:txBody>
        </p:sp>
        <p:sp>
          <p:nvSpPr>
            <p:cNvPr id="87" name="Rectangle 86">
              <a:extLst>
                <a:ext uri="{FF2B5EF4-FFF2-40B4-BE49-F238E27FC236}">
                  <a16:creationId xmlns:a16="http://schemas.microsoft.com/office/drawing/2014/main" id="{6A08DFF0-1260-6C4D-B2F0-9E9ECF76854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W20</a:t>
              </a:r>
            </a:p>
          </p:txBody>
        </p:sp>
      </p:grpSp>
      <p:grpSp>
        <p:nvGrpSpPr>
          <p:cNvPr id="88" name="Group 87">
            <a:extLst>
              <a:ext uri="{FF2B5EF4-FFF2-40B4-BE49-F238E27FC236}">
                <a16:creationId xmlns:a16="http://schemas.microsoft.com/office/drawing/2014/main" id="{A14A8F85-E185-684B-9596-F4164F78EBB0}"/>
              </a:ext>
            </a:extLst>
          </p:cNvPr>
          <p:cNvGrpSpPr>
            <a:grpSpLocks noChangeAspect="1"/>
          </p:cNvGrpSpPr>
          <p:nvPr/>
        </p:nvGrpSpPr>
        <p:grpSpPr>
          <a:xfrm>
            <a:off x="6182521" y="4067318"/>
            <a:ext cx="2988501" cy="469900"/>
            <a:chOff x="636174" y="1559426"/>
            <a:chExt cx="5976996" cy="939800"/>
          </a:xfrm>
        </p:grpSpPr>
        <p:sp>
          <p:nvSpPr>
            <p:cNvPr id="89" name="Rectangle 88">
              <a:extLst>
                <a:ext uri="{FF2B5EF4-FFF2-40B4-BE49-F238E27FC236}">
                  <a16:creationId xmlns:a16="http://schemas.microsoft.com/office/drawing/2014/main" id="{B9DBE8E2-D62F-C84C-8FA8-C8F82761EC9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X21</a:t>
              </a:r>
            </a:p>
          </p:txBody>
        </p:sp>
        <p:sp>
          <p:nvSpPr>
            <p:cNvPr id="90" name="Rectangle 89">
              <a:extLst>
                <a:ext uri="{FF2B5EF4-FFF2-40B4-BE49-F238E27FC236}">
                  <a16:creationId xmlns:a16="http://schemas.microsoft.com/office/drawing/2014/main" id="{D66045FF-994F-1A4A-85BF-8A93F87B7578}"/>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W21</a:t>
              </a:r>
            </a:p>
          </p:txBody>
        </p:sp>
      </p:grpSp>
      <p:grpSp>
        <p:nvGrpSpPr>
          <p:cNvPr id="91" name="Group 90">
            <a:extLst>
              <a:ext uri="{FF2B5EF4-FFF2-40B4-BE49-F238E27FC236}">
                <a16:creationId xmlns:a16="http://schemas.microsoft.com/office/drawing/2014/main" id="{5B477922-456E-6841-AAA3-5A64FD1EAA6B}"/>
              </a:ext>
            </a:extLst>
          </p:cNvPr>
          <p:cNvGrpSpPr>
            <a:grpSpLocks noChangeAspect="1"/>
          </p:cNvGrpSpPr>
          <p:nvPr/>
        </p:nvGrpSpPr>
        <p:grpSpPr>
          <a:xfrm>
            <a:off x="6182522" y="4575389"/>
            <a:ext cx="2988501" cy="469900"/>
            <a:chOff x="636174" y="1559426"/>
            <a:chExt cx="5976996" cy="939800"/>
          </a:xfrm>
        </p:grpSpPr>
        <p:sp>
          <p:nvSpPr>
            <p:cNvPr id="92" name="Rectangle 91">
              <a:extLst>
                <a:ext uri="{FF2B5EF4-FFF2-40B4-BE49-F238E27FC236}">
                  <a16:creationId xmlns:a16="http://schemas.microsoft.com/office/drawing/2014/main" id="{4CB6D5CC-EFE2-A54D-A4F3-8928C663CD62}"/>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X22</a:t>
              </a:r>
            </a:p>
          </p:txBody>
        </p:sp>
        <p:sp>
          <p:nvSpPr>
            <p:cNvPr id="93" name="Rectangle 92">
              <a:extLst>
                <a:ext uri="{FF2B5EF4-FFF2-40B4-BE49-F238E27FC236}">
                  <a16:creationId xmlns:a16="http://schemas.microsoft.com/office/drawing/2014/main" id="{E7FBDCE7-9FF3-8B4A-A67D-E5B0D3EC4B8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W22</a:t>
              </a:r>
            </a:p>
          </p:txBody>
        </p:sp>
      </p:grpSp>
      <p:grpSp>
        <p:nvGrpSpPr>
          <p:cNvPr id="94" name="Group 93">
            <a:extLst>
              <a:ext uri="{FF2B5EF4-FFF2-40B4-BE49-F238E27FC236}">
                <a16:creationId xmlns:a16="http://schemas.microsoft.com/office/drawing/2014/main" id="{54D97781-3AD7-4B47-803C-A7674F43EDE0}"/>
              </a:ext>
            </a:extLst>
          </p:cNvPr>
          <p:cNvGrpSpPr>
            <a:grpSpLocks noChangeAspect="1"/>
          </p:cNvGrpSpPr>
          <p:nvPr/>
        </p:nvGrpSpPr>
        <p:grpSpPr>
          <a:xfrm>
            <a:off x="6182521" y="5072639"/>
            <a:ext cx="2988501" cy="469900"/>
            <a:chOff x="636174" y="1559426"/>
            <a:chExt cx="5976996" cy="939800"/>
          </a:xfrm>
        </p:grpSpPr>
        <p:sp>
          <p:nvSpPr>
            <p:cNvPr id="95" name="Rectangle 94">
              <a:extLst>
                <a:ext uri="{FF2B5EF4-FFF2-40B4-BE49-F238E27FC236}">
                  <a16:creationId xmlns:a16="http://schemas.microsoft.com/office/drawing/2014/main" id="{E5F75F9D-49CA-9D40-9860-838505B80DB6}"/>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X23</a:t>
              </a:r>
            </a:p>
          </p:txBody>
        </p:sp>
        <p:sp>
          <p:nvSpPr>
            <p:cNvPr id="96" name="Rectangle 95">
              <a:extLst>
                <a:ext uri="{FF2B5EF4-FFF2-40B4-BE49-F238E27FC236}">
                  <a16:creationId xmlns:a16="http://schemas.microsoft.com/office/drawing/2014/main" id="{CACF6E40-1A42-484A-99E0-10E44B5ECA0B}"/>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W23</a:t>
              </a:r>
            </a:p>
          </p:txBody>
        </p:sp>
      </p:grpSp>
      <p:grpSp>
        <p:nvGrpSpPr>
          <p:cNvPr id="97" name="Group 96">
            <a:extLst>
              <a:ext uri="{FF2B5EF4-FFF2-40B4-BE49-F238E27FC236}">
                <a16:creationId xmlns:a16="http://schemas.microsoft.com/office/drawing/2014/main" id="{70C65510-01B7-D64C-B027-D5034A45CECF}"/>
              </a:ext>
            </a:extLst>
          </p:cNvPr>
          <p:cNvGrpSpPr>
            <a:grpSpLocks noChangeAspect="1"/>
          </p:cNvGrpSpPr>
          <p:nvPr/>
        </p:nvGrpSpPr>
        <p:grpSpPr>
          <a:xfrm>
            <a:off x="9262226" y="1559426"/>
            <a:ext cx="2988501" cy="469900"/>
            <a:chOff x="636174" y="1559426"/>
            <a:chExt cx="5976996" cy="939800"/>
          </a:xfrm>
        </p:grpSpPr>
        <p:sp>
          <p:nvSpPr>
            <p:cNvPr id="98" name="Rectangle 97">
              <a:extLst>
                <a:ext uri="{FF2B5EF4-FFF2-40B4-BE49-F238E27FC236}">
                  <a16:creationId xmlns:a16="http://schemas.microsoft.com/office/drawing/2014/main" id="{D37F83E7-9FC4-A94E-AC47-A39244AB3D30}"/>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X24</a:t>
              </a:r>
            </a:p>
          </p:txBody>
        </p:sp>
        <p:sp>
          <p:nvSpPr>
            <p:cNvPr id="99" name="Rectangle 98">
              <a:extLst>
                <a:ext uri="{FF2B5EF4-FFF2-40B4-BE49-F238E27FC236}">
                  <a16:creationId xmlns:a16="http://schemas.microsoft.com/office/drawing/2014/main" id="{A08AEFC4-F8C7-0849-92D0-30E1A79FFF1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W24</a:t>
              </a:r>
            </a:p>
          </p:txBody>
        </p:sp>
      </p:grpSp>
      <p:grpSp>
        <p:nvGrpSpPr>
          <p:cNvPr id="100" name="Group 99">
            <a:extLst>
              <a:ext uri="{FF2B5EF4-FFF2-40B4-BE49-F238E27FC236}">
                <a16:creationId xmlns:a16="http://schemas.microsoft.com/office/drawing/2014/main" id="{8DE0B107-E7DD-F54E-9005-52D781F2073D}"/>
              </a:ext>
            </a:extLst>
          </p:cNvPr>
          <p:cNvGrpSpPr>
            <a:grpSpLocks noChangeAspect="1"/>
          </p:cNvGrpSpPr>
          <p:nvPr/>
        </p:nvGrpSpPr>
        <p:grpSpPr>
          <a:xfrm>
            <a:off x="9262225" y="2056676"/>
            <a:ext cx="2988501" cy="469900"/>
            <a:chOff x="636174" y="1559426"/>
            <a:chExt cx="5976996" cy="939800"/>
          </a:xfrm>
        </p:grpSpPr>
        <p:sp>
          <p:nvSpPr>
            <p:cNvPr id="101" name="Rectangle 100">
              <a:extLst>
                <a:ext uri="{FF2B5EF4-FFF2-40B4-BE49-F238E27FC236}">
                  <a16:creationId xmlns:a16="http://schemas.microsoft.com/office/drawing/2014/main" id="{001BFFA5-8081-E646-8B9A-1BD1EB545DDF}"/>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X25</a:t>
              </a:r>
            </a:p>
          </p:txBody>
        </p:sp>
        <p:sp>
          <p:nvSpPr>
            <p:cNvPr id="102" name="Rectangle 101">
              <a:extLst>
                <a:ext uri="{FF2B5EF4-FFF2-40B4-BE49-F238E27FC236}">
                  <a16:creationId xmlns:a16="http://schemas.microsoft.com/office/drawing/2014/main" id="{38DADDFF-1639-CE49-938D-D73285DAF27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W25</a:t>
              </a:r>
            </a:p>
          </p:txBody>
        </p:sp>
      </p:grpSp>
      <p:grpSp>
        <p:nvGrpSpPr>
          <p:cNvPr id="103" name="Group 102">
            <a:extLst>
              <a:ext uri="{FF2B5EF4-FFF2-40B4-BE49-F238E27FC236}">
                <a16:creationId xmlns:a16="http://schemas.microsoft.com/office/drawing/2014/main" id="{2E6A9DE6-4D1F-EB44-8FAC-35D2D32B91FE}"/>
              </a:ext>
            </a:extLst>
          </p:cNvPr>
          <p:cNvGrpSpPr>
            <a:grpSpLocks noChangeAspect="1"/>
          </p:cNvGrpSpPr>
          <p:nvPr/>
        </p:nvGrpSpPr>
        <p:grpSpPr>
          <a:xfrm>
            <a:off x="9262226" y="2564747"/>
            <a:ext cx="2988501" cy="469900"/>
            <a:chOff x="636174" y="1559426"/>
            <a:chExt cx="5976996" cy="939800"/>
          </a:xfrm>
        </p:grpSpPr>
        <p:sp>
          <p:nvSpPr>
            <p:cNvPr id="104" name="Rectangle 103">
              <a:extLst>
                <a:ext uri="{FF2B5EF4-FFF2-40B4-BE49-F238E27FC236}">
                  <a16:creationId xmlns:a16="http://schemas.microsoft.com/office/drawing/2014/main" id="{C6A17A08-983C-5648-A2AF-19434C32DFB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X26</a:t>
              </a:r>
            </a:p>
          </p:txBody>
        </p:sp>
        <p:sp>
          <p:nvSpPr>
            <p:cNvPr id="105" name="Rectangle 104">
              <a:extLst>
                <a:ext uri="{FF2B5EF4-FFF2-40B4-BE49-F238E27FC236}">
                  <a16:creationId xmlns:a16="http://schemas.microsoft.com/office/drawing/2014/main" id="{DF9D029F-A514-C54C-8F5C-8CC1A9A96BA0}"/>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W26</a:t>
              </a:r>
            </a:p>
          </p:txBody>
        </p:sp>
      </p:grpSp>
      <p:grpSp>
        <p:nvGrpSpPr>
          <p:cNvPr id="106" name="Group 105">
            <a:extLst>
              <a:ext uri="{FF2B5EF4-FFF2-40B4-BE49-F238E27FC236}">
                <a16:creationId xmlns:a16="http://schemas.microsoft.com/office/drawing/2014/main" id="{D92EF0B0-CD51-A247-97F8-A993EBB859D9}"/>
              </a:ext>
            </a:extLst>
          </p:cNvPr>
          <p:cNvGrpSpPr>
            <a:grpSpLocks noChangeAspect="1"/>
          </p:cNvGrpSpPr>
          <p:nvPr/>
        </p:nvGrpSpPr>
        <p:grpSpPr>
          <a:xfrm>
            <a:off x="9262225" y="3061997"/>
            <a:ext cx="2988501" cy="469900"/>
            <a:chOff x="636174" y="1559426"/>
            <a:chExt cx="5976996" cy="939800"/>
          </a:xfrm>
        </p:grpSpPr>
        <p:sp>
          <p:nvSpPr>
            <p:cNvPr id="107" name="Rectangle 106">
              <a:extLst>
                <a:ext uri="{FF2B5EF4-FFF2-40B4-BE49-F238E27FC236}">
                  <a16:creationId xmlns:a16="http://schemas.microsoft.com/office/drawing/2014/main" id="{CEA34BD0-D17A-9F43-8194-7B80E0647403}"/>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X27</a:t>
              </a:r>
            </a:p>
          </p:txBody>
        </p:sp>
        <p:sp>
          <p:nvSpPr>
            <p:cNvPr id="108" name="Rectangle 107">
              <a:extLst>
                <a:ext uri="{FF2B5EF4-FFF2-40B4-BE49-F238E27FC236}">
                  <a16:creationId xmlns:a16="http://schemas.microsoft.com/office/drawing/2014/main" id="{BB5B55A0-77B0-EE41-9169-1A4A463C7A0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W27</a:t>
              </a:r>
            </a:p>
          </p:txBody>
        </p:sp>
      </p:grpSp>
      <p:grpSp>
        <p:nvGrpSpPr>
          <p:cNvPr id="109" name="Group 108">
            <a:extLst>
              <a:ext uri="{FF2B5EF4-FFF2-40B4-BE49-F238E27FC236}">
                <a16:creationId xmlns:a16="http://schemas.microsoft.com/office/drawing/2014/main" id="{16FA2986-E80B-A940-8FA5-55A3FF4C0ECF}"/>
              </a:ext>
            </a:extLst>
          </p:cNvPr>
          <p:cNvGrpSpPr>
            <a:grpSpLocks noChangeAspect="1"/>
          </p:cNvGrpSpPr>
          <p:nvPr/>
        </p:nvGrpSpPr>
        <p:grpSpPr>
          <a:xfrm>
            <a:off x="9262226" y="3570068"/>
            <a:ext cx="2988501" cy="469900"/>
            <a:chOff x="636174" y="1559426"/>
            <a:chExt cx="5976996" cy="939800"/>
          </a:xfrm>
        </p:grpSpPr>
        <p:sp>
          <p:nvSpPr>
            <p:cNvPr id="110" name="Rectangle 109">
              <a:extLst>
                <a:ext uri="{FF2B5EF4-FFF2-40B4-BE49-F238E27FC236}">
                  <a16:creationId xmlns:a16="http://schemas.microsoft.com/office/drawing/2014/main" id="{F0B3E8D1-0AAF-3340-94B4-37B2227F972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X28 (SP)</a:t>
              </a:r>
            </a:p>
          </p:txBody>
        </p:sp>
        <p:sp>
          <p:nvSpPr>
            <p:cNvPr id="111" name="Rectangle 110">
              <a:extLst>
                <a:ext uri="{FF2B5EF4-FFF2-40B4-BE49-F238E27FC236}">
                  <a16:creationId xmlns:a16="http://schemas.microsoft.com/office/drawing/2014/main" id="{771ABC82-616E-9149-8DE1-F4DCD2D8D50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W28</a:t>
              </a:r>
            </a:p>
          </p:txBody>
        </p:sp>
      </p:grpSp>
      <p:grpSp>
        <p:nvGrpSpPr>
          <p:cNvPr id="112" name="Group 111">
            <a:extLst>
              <a:ext uri="{FF2B5EF4-FFF2-40B4-BE49-F238E27FC236}">
                <a16:creationId xmlns:a16="http://schemas.microsoft.com/office/drawing/2014/main" id="{28B82057-7F95-E544-AF84-DE3DDECFC196}"/>
              </a:ext>
            </a:extLst>
          </p:cNvPr>
          <p:cNvGrpSpPr>
            <a:grpSpLocks noChangeAspect="1"/>
          </p:cNvGrpSpPr>
          <p:nvPr/>
        </p:nvGrpSpPr>
        <p:grpSpPr>
          <a:xfrm>
            <a:off x="9262225" y="4067318"/>
            <a:ext cx="2988501" cy="469900"/>
            <a:chOff x="636174" y="1559426"/>
            <a:chExt cx="5976996" cy="939800"/>
          </a:xfrm>
        </p:grpSpPr>
        <p:sp>
          <p:nvSpPr>
            <p:cNvPr id="113" name="Rectangle 112">
              <a:extLst>
                <a:ext uri="{FF2B5EF4-FFF2-40B4-BE49-F238E27FC236}">
                  <a16:creationId xmlns:a16="http://schemas.microsoft.com/office/drawing/2014/main" id="{74832079-6E1D-074B-8DE6-E9DDF8117AD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X29 (FP)</a:t>
              </a:r>
            </a:p>
          </p:txBody>
        </p:sp>
        <p:sp>
          <p:nvSpPr>
            <p:cNvPr id="114" name="Rectangle 113">
              <a:extLst>
                <a:ext uri="{FF2B5EF4-FFF2-40B4-BE49-F238E27FC236}">
                  <a16:creationId xmlns:a16="http://schemas.microsoft.com/office/drawing/2014/main" id="{C0BE04C1-458D-C141-BEAD-10CA8DABF28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W29</a:t>
              </a:r>
            </a:p>
          </p:txBody>
        </p:sp>
      </p:grpSp>
      <p:grpSp>
        <p:nvGrpSpPr>
          <p:cNvPr id="115" name="Group 114">
            <a:extLst>
              <a:ext uri="{FF2B5EF4-FFF2-40B4-BE49-F238E27FC236}">
                <a16:creationId xmlns:a16="http://schemas.microsoft.com/office/drawing/2014/main" id="{B7CB3101-FF4E-BE4E-931B-60F03CBA019E}"/>
              </a:ext>
            </a:extLst>
          </p:cNvPr>
          <p:cNvGrpSpPr>
            <a:grpSpLocks noChangeAspect="1"/>
          </p:cNvGrpSpPr>
          <p:nvPr/>
        </p:nvGrpSpPr>
        <p:grpSpPr>
          <a:xfrm>
            <a:off x="9262226" y="4575389"/>
            <a:ext cx="2988501" cy="469900"/>
            <a:chOff x="636174" y="1559426"/>
            <a:chExt cx="5976996" cy="939800"/>
          </a:xfrm>
        </p:grpSpPr>
        <p:sp>
          <p:nvSpPr>
            <p:cNvPr id="116" name="Rectangle 115">
              <a:extLst>
                <a:ext uri="{FF2B5EF4-FFF2-40B4-BE49-F238E27FC236}">
                  <a16:creationId xmlns:a16="http://schemas.microsoft.com/office/drawing/2014/main" id="{36F67EDD-4598-0F49-8F7A-E5070B3365C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X30 (LR)</a:t>
              </a:r>
            </a:p>
          </p:txBody>
        </p:sp>
        <p:sp>
          <p:nvSpPr>
            <p:cNvPr id="117" name="Rectangle 116">
              <a:extLst>
                <a:ext uri="{FF2B5EF4-FFF2-40B4-BE49-F238E27FC236}">
                  <a16:creationId xmlns:a16="http://schemas.microsoft.com/office/drawing/2014/main" id="{B75C1E30-388B-904C-8A33-638D98EB0D1C}"/>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W30</a:t>
              </a:r>
            </a:p>
          </p:txBody>
        </p:sp>
      </p:grpSp>
      <p:grpSp>
        <p:nvGrpSpPr>
          <p:cNvPr id="118" name="Group 117">
            <a:extLst>
              <a:ext uri="{FF2B5EF4-FFF2-40B4-BE49-F238E27FC236}">
                <a16:creationId xmlns:a16="http://schemas.microsoft.com/office/drawing/2014/main" id="{64C6B526-5B54-B449-A682-FDD77C99D2DB}"/>
              </a:ext>
            </a:extLst>
          </p:cNvPr>
          <p:cNvGrpSpPr>
            <a:grpSpLocks noChangeAspect="1"/>
          </p:cNvGrpSpPr>
          <p:nvPr/>
        </p:nvGrpSpPr>
        <p:grpSpPr>
          <a:xfrm>
            <a:off x="9262225" y="5072639"/>
            <a:ext cx="2988501" cy="469900"/>
            <a:chOff x="636174" y="1559426"/>
            <a:chExt cx="5976996" cy="939800"/>
          </a:xfrm>
        </p:grpSpPr>
        <p:sp>
          <p:nvSpPr>
            <p:cNvPr id="119" name="Rectangle 118">
              <a:extLst>
                <a:ext uri="{FF2B5EF4-FFF2-40B4-BE49-F238E27FC236}">
                  <a16:creationId xmlns:a16="http://schemas.microsoft.com/office/drawing/2014/main" id="{B1E51738-4D02-A244-A61D-441B5319B2A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XZR</a:t>
              </a:r>
            </a:p>
          </p:txBody>
        </p:sp>
        <p:sp>
          <p:nvSpPr>
            <p:cNvPr id="120" name="Rectangle 119">
              <a:extLst>
                <a:ext uri="{FF2B5EF4-FFF2-40B4-BE49-F238E27FC236}">
                  <a16:creationId xmlns:a16="http://schemas.microsoft.com/office/drawing/2014/main" id="{286C69D3-3099-4F4C-BB95-DA8731C8CBF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WZR</a:t>
              </a:r>
            </a:p>
          </p:txBody>
        </p:sp>
      </p:grpSp>
      <p:sp>
        <p:nvSpPr>
          <p:cNvPr id="121" name="TextBox 120">
            <a:extLst>
              <a:ext uri="{FF2B5EF4-FFF2-40B4-BE49-F238E27FC236}">
                <a16:creationId xmlns:a16="http://schemas.microsoft.com/office/drawing/2014/main" id="{4D465FBC-3CC4-6441-981F-77DF1948A8C6}"/>
              </a:ext>
            </a:extLst>
          </p:cNvPr>
          <p:cNvSpPr txBox="1"/>
          <p:nvPr/>
        </p:nvSpPr>
        <p:spPr>
          <a:xfrm>
            <a:off x="7977793" y="5686569"/>
            <a:ext cx="4222438" cy="646331"/>
          </a:xfrm>
          <a:prstGeom prst="rect">
            <a:avLst/>
          </a:prstGeom>
          <a:noFill/>
        </p:spPr>
        <p:txBody>
          <a:bodyPr wrap="none" rtlCol="0">
            <a:spAutoFit/>
          </a:bodyPr>
          <a:lstStyle/>
          <a:p>
            <a:r>
              <a:rPr lang="en-US" dirty="0"/>
              <a:t>PC is not a general-purpose register and</a:t>
            </a:r>
            <a:br>
              <a:rPr lang="en-US" dirty="0"/>
            </a:br>
            <a:r>
              <a:rPr lang="en-US" dirty="0"/>
              <a:t>cannot be accessed by name in 64-bit code</a:t>
            </a:r>
          </a:p>
        </p:txBody>
      </p:sp>
    </p:spTree>
    <p:extLst>
      <p:ext uri="{BB962C8B-B14F-4D97-AF65-F5344CB8AC3E}">
        <p14:creationId xmlns:p14="http://schemas.microsoft.com/office/powerpoint/2010/main" val="429037820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Load/Store Instructions</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load – retrieve value from memory</a:t>
            </a:r>
          </a:p>
        </p:txBody>
      </p:sp>
      <p:sp>
        <p:nvSpPr>
          <p:cNvPr id="7" name="Content Placeholder 6">
            <a:extLst>
              <a:ext uri="{FF2B5EF4-FFF2-40B4-BE49-F238E27FC236}">
                <a16:creationId xmlns:a16="http://schemas.microsoft.com/office/drawing/2014/main" id="{D0DBD5A2-7ADD-C34F-ACA8-7005C938D23B}"/>
              </a:ext>
            </a:extLst>
          </p:cNvPr>
          <p:cNvSpPr>
            <a:spLocks noGrp="1"/>
          </p:cNvSpPr>
          <p:nvPr>
            <p:ph sz="half" idx="2"/>
          </p:nvPr>
        </p:nvSpPr>
        <p:spPr>
          <a:xfrm>
            <a:off x="839788" y="2505075"/>
            <a:ext cx="5456840" cy="3684588"/>
          </a:xfrm>
        </p:spPr>
        <p:txBody>
          <a:bodyPr>
            <a:normAutofit/>
          </a:bodyPr>
          <a:lstStyle/>
          <a:p>
            <a:r>
              <a:rPr lang="en-US" dirty="0" err="1">
                <a:latin typeface="Lucida Console" panose="020B0609040504020204" pitchFamily="49" charset="0"/>
              </a:rPr>
              <a:t>ldr</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a:t>
            </a:r>
          </a:p>
          <a:p>
            <a:pPr lvl="1"/>
            <a:endParaRPr lang="en-US" dirty="0"/>
          </a:p>
          <a:p>
            <a:pPr lvl="1"/>
            <a:r>
              <a:rPr lang="en-US" dirty="0"/>
              <a:t>Copy value from address in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t> to </a:t>
            </a:r>
            <a:r>
              <a:rPr lang="en-US" i="1" dirty="0" err="1">
                <a:latin typeface="Lucida Console" panose="020B0609040504020204" pitchFamily="49" charset="0"/>
              </a:rPr>
              <a:t>R</a:t>
            </a:r>
            <a:r>
              <a:rPr lang="en-US" i="1" baseline="-25000" dirty="0" err="1">
                <a:latin typeface="Lucida Console" panose="020B0609040504020204" pitchFamily="49" charset="0"/>
              </a:rPr>
              <a:t>dest</a:t>
            </a:r>
            <a:endParaRPr lang="en-US" dirty="0">
              <a:latin typeface="Lucida Console" panose="020B0609040504020204" pitchFamily="49" charset="0"/>
            </a:endParaRPr>
          </a:p>
          <a:p>
            <a:pPr lvl="1"/>
            <a:endParaRPr lang="en-US" dirty="0">
              <a:latin typeface="Lucida Console" panose="020B0609040504020204" pitchFamily="49" charset="0"/>
            </a:endParaRPr>
          </a:p>
          <a:p>
            <a:pPr lvl="1"/>
            <a:r>
              <a:rPr lang="en-US" dirty="0">
                <a:latin typeface="Lucida Console" panose="020B0609040504020204" pitchFamily="49" charset="0"/>
              </a:rPr>
              <a:t>Reg(</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 Mem(Reg(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a:t>
            </a:r>
            <a:endParaRPr lang="en-US" dirty="0"/>
          </a:p>
          <a:p>
            <a:endParaRPr lang="en-US" dirty="0"/>
          </a:p>
        </p:txBody>
      </p:sp>
      <p:sp>
        <p:nvSpPr>
          <p:cNvPr id="8" name="Text Placeholder 7">
            <a:extLst>
              <a:ext uri="{FF2B5EF4-FFF2-40B4-BE49-F238E27FC236}">
                <a16:creationId xmlns:a16="http://schemas.microsoft.com/office/drawing/2014/main" id="{93427251-24E9-1A4B-838C-2E8594D7FA7F}"/>
              </a:ext>
            </a:extLst>
          </p:cNvPr>
          <p:cNvSpPr>
            <a:spLocks noGrp="1"/>
          </p:cNvSpPr>
          <p:nvPr>
            <p:ph type="body" sz="quarter" idx="3"/>
          </p:nvPr>
        </p:nvSpPr>
        <p:spPr/>
        <p:txBody>
          <a:bodyPr/>
          <a:lstStyle/>
          <a:p>
            <a:r>
              <a:rPr lang="en-US" dirty="0"/>
              <a:t>Store – place value in memory</a:t>
            </a:r>
          </a:p>
        </p:txBody>
      </p:sp>
      <p:sp>
        <p:nvSpPr>
          <p:cNvPr id="9" name="Content Placeholder 8">
            <a:extLst>
              <a:ext uri="{FF2B5EF4-FFF2-40B4-BE49-F238E27FC236}">
                <a16:creationId xmlns:a16="http://schemas.microsoft.com/office/drawing/2014/main" id="{AF91F351-ECA5-164A-96F5-901C05940FBF}"/>
              </a:ext>
            </a:extLst>
          </p:cNvPr>
          <p:cNvSpPr>
            <a:spLocks noGrp="1"/>
          </p:cNvSpPr>
          <p:nvPr>
            <p:ph sz="quarter" idx="4"/>
          </p:nvPr>
        </p:nvSpPr>
        <p:spPr>
          <a:xfrm>
            <a:off x="6172200" y="2505075"/>
            <a:ext cx="5456840" cy="3684588"/>
          </a:xfrm>
        </p:spPr>
        <p:txBody>
          <a:bodyPr/>
          <a:lstStyle/>
          <a:p>
            <a:r>
              <a:rPr lang="en-US" dirty="0">
                <a:latin typeface="Lucida Console" panose="020B0609040504020204" pitchFamily="49" charset="0"/>
              </a:rPr>
              <a:t>str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a:t>
            </a:r>
          </a:p>
          <a:p>
            <a:pPr lvl="1"/>
            <a:endParaRPr lang="en-US" dirty="0"/>
          </a:p>
          <a:p>
            <a:pPr lvl="1"/>
            <a:r>
              <a:rPr lang="en-US" dirty="0"/>
              <a:t>Copy value in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t> to address in </a:t>
            </a:r>
            <a:r>
              <a:rPr lang="en-US" i="1" dirty="0" err="1">
                <a:latin typeface="Lucida Console" panose="020B0609040504020204" pitchFamily="49" charset="0"/>
              </a:rPr>
              <a:t>R</a:t>
            </a:r>
            <a:r>
              <a:rPr lang="en-US" i="1" baseline="-25000" dirty="0" err="1">
                <a:latin typeface="Lucida Console" panose="020B0609040504020204" pitchFamily="49" charset="0"/>
              </a:rPr>
              <a:t>dest</a:t>
            </a:r>
            <a:endParaRPr lang="en-US" dirty="0">
              <a:latin typeface="Lucida Console" panose="020B0609040504020204" pitchFamily="49" charset="0"/>
            </a:endParaRPr>
          </a:p>
          <a:p>
            <a:pPr marL="457200" lvl="1" indent="0">
              <a:buNone/>
            </a:pPr>
            <a:endParaRPr lang="en-US" dirty="0">
              <a:latin typeface="Lucida Console" panose="020B0609040504020204" pitchFamily="49" charset="0"/>
            </a:endParaRPr>
          </a:p>
          <a:p>
            <a:pPr lvl="1"/>
            <a:r>
              <a:rPr lang="en-US" dirty="0">
                <a:latin typeface="Lucida Console" panose="020B0609040504020204" pitchFamily="49" charset="0"/>
              </a:rPr>
              <a:t>Mem(Reg(</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a:t>
            </a:r>
            <a:endParaRPr lang="en-US" dirty="0"/>
          </a:p>
          <a:p>
            <a:pPr lvl="1"/>
            <a:endParaRPr lang="en-US" dirty="0"/>
          </a:p>
          <a:p>
            <a:pPr lvl="1"/>
            <a:r>
              <a:rPr lang="en-US" dirty="0"/>
              <a:t>Only instruction with destination listed after source</a:t>
            </a:r>
          </a:p>
          <a:p>
            <a:pPr lvl="1"/>
            <a:endParaRPr lang="en-US" dirty="0"/>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63</a:t>
            </a:fld>
            <a:endParaRPr lang="en-US"/>
          </a:p>
        </p:txBody>
      </p:sp>
      <p:sp>
        <p:nvSpPr>
          <p:cNvPr id="10" name="Text Placeholder 9">
            <a:extLst>
              <a:ext uri="{FF2B5EF4-FFF2-40B4-BE49-F238E27FC236}">
                <a16:creationId xmlns:a16="http://schemas.microsoft.com/office/drawing/2014/main" id="{110C0EEE-65DC-4741-B9ED-ED1D1D43AA0D}"/>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6204078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Address Modes for Load/Store</a:t>
            </a:r>
          </a:p>
        </p:txBody>
      </p:sp>
      <p:sp>
        <p:nvSpPr>
          <p:cNvPr id="3" name="Content Placeholder 2">
            <a:extLst>
              <a:ext uri="{FF2B5EF4-FFF2-40B4-BE49-F238E27FC236}">
                <a16:creationId xmlns:a16="http://schemas.microsoft.com/office/drawing/2014/main" id="{57C5B97E-EBF5-C04A-A33B-ACFEBCC42708}"/>
              </a:ext>
            </a:extLst>
          </p:cNvPr>
          <p:cNvSpPr>
            <a:spLocks noGrp="1"/>
          </p:cNvSpPr>
          <p:nvPr>
            <p:ph idx="1"/>
          </p:nvPr>
        </p:nvSpPr>
        <p:spPr/>
        <p:txBody>
          <a:bodyPr/>
          <a:lstStyle/>
          <a:p>
            <a:pPr>
              <a:buNone/>
              <a:tabLst>
                <a:tab pos="3365500" algn="l"/>
                <a:tab pos="6972300" algn="l"/>
              </a:tabLst>
            </a:pPr>
            <a:r>
              <a:rPr lang="en-US" dirty="0"/>
              <a:t>		</a:t>
            </a:r>
            <a:r>
              <a:rPr lang="en-US" u="sng" dirty="0"/>
              <a:t>Address is…</a:t>
            </a:r>
            <a:r>
              <a:rPr lang="en-US" dirty="0"/>
              <a:t>	</a:t>
            </a:r>
            <a:r>
              <a:rPr lang="en-US" u="sng" dirty="0"/>
              <a:t>Analogous x86 mode…</a:t>
            </a:r>
          </a:p>
          <a:p>
            <a:pPr>
              <a:tabLst>
                <a:tab pos="3365500" algn="l"/>
                <a:tab pos="6972300" algn="l"/>
              </a:tabLst>
            </a:pPr>
            <a:r>
              <a:rPr lang="en-US" sz="2400" dirty="0">
                <a:latin typeface="Lucida Console" panose="020B0609040504020204" pitchFamily="49" charset="0"/>
              </a:rPr>
              <a:t>[X8]</a:t>
            </a:r>
            <a:r>
              <a:rPr lang="en-US" dirty="0"/>
              <a:t>	Reg(X8)	</a:t>
            </a:r>
            <a:r>
              <a:rPr lang="en-US" sz="2400" dirty="0">
                <a:latin typeface="Lucida Console" panose="020B0609040504020204" pitchFamily="49" charset="0"/>
              </a:rPr>
              <a:t>(%r8)</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[X9,0x14]</a:t>
            </a:r>
            <a:r>
              <a:rPr lang="en-US" dirty="0"/>
              <a:t>	Reg(X9)+0x14	</a:t>
            </a:r>
            <a:r>
              <a:rPr lang="en-US" sz="2400" dirty="0">
                <a:latin typeface="Lucida Console" panose="020B0609040504020204" pitchFamily="49" charset="0"/>
              </a:rPr>
              <a:t>0x14(%9)</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[X10,X11]</a:t>
            </a:r>
            <a:r>
              <a:rPr lang="en-US" dirty="0"/>
              <a:t>	Reg(X10)+Reg(X11)	</a:t>
            </a:r>
            <a:r>
              <a:rPr lang="en-US" sz="2400" dirty="0">
                <a:latin typeface="Lucida Console" panose="020B0609040504020204" pitchFamily="49" charset="0"/>
              </a:rPr>
              <a:t>(%10,%r11)</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[X12,X13,lsl 2]</a:t>
            </a:r>
            <a:r>
              <a:rPr lang="en-US" dirty="0"/>
              <a:t> 	Reg(X12)+Reg(X13)&lt;&lt;2	</a:t>
            </a:r>
            <a:r>
              <a:rPr lang="en-US" sz="2400" dirty="0">
                <a:latin typeface="Lucida Console" panose="020B0609040504020204" pitchFamily="49" charset="0"/>
              </a:rPr>
              <a:t>(%r12, %r13, 4)</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64</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77445373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a:xfrm>
            <a:off x="838199" y="365125"/>
            <a:ext cx="11037425" cy="1325563"/>
          </a:xfrm>
        </p:spPr>
        <p:txBody>
          <a:bodyPr>
            <a:normAutofit/>
          </a:bodyPr>
          <a:lstStyle/>
          <a:p>
            <a:r>
              <a:rPr lang="en-US" dirty="0"/>
              <a:t>ARM Instructions:</a:t>
            </a:r>
            <a:br>
              <a:rPr lang="en-US" dirty="0"/>
            </a:br>
            <a:r>
              <a:rPr lang="en-US" dirty="0"/>
              <a:t>Three Argument Instructions (Arithmetic/Logic)</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3276631993"/>
              </p:ext>
            </p:extLst>
          </p:nvPr>
        </p:nvGraphicFramePr>
        <p:xfrm>
          <a:off x="838200" y="1825625"/>
          <a:ext cx="10515597" cy="457200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4710896">
                  <a:extLst>
                    <a:ext uri="{9D8B030D-6E8A-4147-A177-3AD203B41FA5}">
                      <a16:colId xmlns:a16="http://schemas.microsoft.com/office/drawing/2014/main" val="2658077405"/>
                    </a:ext>
                  </a:extLst>
                </a:gridCol>
                <a:gridCol w="3390415">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Addition</a:t>
                      </a:r>
                    </a:p>
                  </a:txBody>
                  <a:tcPr anchor="ctr"/>
                </a:tc>
                <a:tc>
                  <a:txBody>
                    <a:bodyPr/>
                    <a:lstStyle/>
                    <a:p>
                      <a:r>
                        <a:rPr lang="en-US" sz="2800" dirty="0">
                          <a:latin typeface="Lucida Console" panose="020B0609040504020204" pitchFamily="49" charset="0"/>
                        </a:rPr>
                        <a:t>add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i="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930147997"/>
                  </a:ext>
                </a:extLst>
              </a:tr>
              <a:tr h="370840">
                <a:tc>
                  <a:txBody>
                    <a:bodyPr/>
                    <a:lstStyle/>
                    <a:p>
                      <a:r>
                        <a:rPr lang="en-US" sz="2800" dirty="0"/>
                        <a:t>Subtraction</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latin typeface="Lucida Console" panose="020B0609040504020204" pitchFamily="49" charset="0"/>
                        </a:rPr>
                        <a:t>sub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1814292356"/>
                  </a:ext>
                </a:extLst>
              </a:tr>
              <a:tr h="370840">
                <a:tc>
                  <a:txBody>
                    <a:bodyPr/>
                    <a:lstStyle/>
                    <a:p>
                      <a:r>
                        <a:rPr lang="en-US" sz="2800" dirty="0"/>
                        <a:t>Multiplication</a:t>
                      </a:r>
                    </a:p>
                  </a:txBody>
                  <a:tcPr anchor="ctr"/>
                </a:tc>
                <a:tc>
                  <a:txBody>
                    <a:bodyPr/>
                    <a:lstStyle/>
                    <a:p>
                      <a:r>
                        <a:rPr lang="en-US" sz="2800" dirty="0" err="1">
                          <a:latin typeface="Lucida Console" panose="020B0609040504020204" pitchFamily="49" charset="0"/>
                        </a:rPr>
                        <a:t>mul</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3302675521"/>
                  </a:ext>
                </a:extLst>
              </a:tr>
              <a:tr h="370840">
                <a:tc>
                  <a:txBody>
                    <a:bodyPr/>
                    <a:lstStyle/>
                    <a:p>
                      <a:r>
                        <a:rPr lang="en-US" sz="2800" dirty="0"/>
                        <a:t>Division</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udiv</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sdiv</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1029221248"/>
                  </a:ext>
                </a:extLst>
              </a:tr>
              <a:tr h="370840">
                <a:tc>
                  <a:txBody>
                    <a:bodyPr/>
                    <a:lstStyle/>
                    <a:p>
                      <a:r>
                        <a:rPr lang="en-US" sz="2800" dirty="0"/>
                        <a:t>Bitwise AND</a:t>
                      </a:r>
                    </a:p>
                  </a:txBody>
                  <a:tcPr anchor="ctr"/>
                </a:tc>
                <a:tc>
                  <a:txBody>
                    <a:bodyPr/>
                    <a:lstStyle/>
                    <a:p>
                      <a:r>
                        <a:rPr lang="en-US" sz="2800" dirty="0">
                          <a:latin typeface="Lucida Console" panose="020B0609040504020204" pitchFamily="49" charset="0"/>
                        </a:rPr>
                        <a:t>and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&amp;</a:t>
                      </a:r>
                      <a:r>
                        <a:rPr lang="en-US" sz="2800" i="1" dirty="0"/>
                        <a:t> src2</a:t>
                      </a:r>
                      <a:r>
                        <a:rPr lang="en-US" sz="2800" dirty="0"/>
                        <a:t>;</a:t>
                      </a:r>
                    </a:p>
                  </a:txBody>
                  <a:tcPr anchor="ctr"/>
                </a:tc>
                <a:extLst>
                  <a:ext uri="{0D108BD9-81ED-4DB2-BD59-A6C34878D82A}">
                    <a16:rowId xmlns:a16="http://schemas.microsoft.com/office/drawing/2014/main" val="1727205601"/>
                  </a:ext>
                </a:extLst>
              </a:tr>
              <a:tr h="370840">
                <a:tc>
                  <a:txBody>
                    <a:bodyPr/>
                    <a:lstStyle/>
                    <a:p>
                      <a:r>
                        <a:rPr lang="en-US" sz="2800" dirty="0"/>
                        <a:t>Bitwise OR</a:t>
                      </a:r>
                    </a:p>
                  </a:txBody>
                  <a:tcPr anchor="ctr"/>
                </a:tc>
                <a:tc>
                  <a:txBody>
                    <a:bodyPr/>
                    <a:lstStyle/>
                    <a:p>
                      <a:r>
                        <a:rPr lang="en-US" sz="2800" dirty="0">
                          <a:latin typeface="Lucida Console" panose="020B0609040504020204" pitchFamily="49" charset="0"/>
                        </a:rPr>
                        <a:t>or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2177663224"/>
                  </a:ext>
                </a:extLst>
              </a:tr>
              <a:tr h="370840">
                <a:tc>
                  <a:txBody>
                    <a:bodyPr/>
                    <a:lstStyle/>
                    <a:p>
                      <a:r>
                        <a:rPr lang="en-US" sz="2800" dirty="0"/>
                        <a:t>Bitwise XOR</a:t>
                      </a:r>
                    </a:p>
                  </a:txBody>
                  <a:tcPr anchor="ctr"/>
                </a:tc>
                <a:tc>
                  <a:txBody>
                    <a:bodyPr/>
                    <a:lstStyle/>
                    <a:p>
                      <a:r>
                        <a:rPr lang="en-US" sz="2800" dirty="0" err="1">
                          <a:latin typeface="Lucida Console" panose="020B0609040504020204" pitchFamily="49" charset="0"/>
                        </a:rPr>
                        <a:t>eor</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2720812585"/>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06426969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Operand Combinations</a:t>
            </a:r>
            <a:br>
              <a:rPr lang="en-US" dirty="0"/>
            </a:br>
            <a:r>
              <a:rPr lang="en-US" sz="3600" dirty="0"/>
              <a:t>for move, arithmetic, logical instructions</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Content Placeholder 10">
            <a:extLst>
              <a:ext uri="{FF2B5EF4-FFF2-40B4-BE49-F238E27FC236}">
                <a16:creationId xmlns:a16="http://schemas.microsoft.com/office/drawing/2014/main" id="{C0AB2C6D-54C8-EC45-8658-B0710E556EF9}"/>
              </a:ext>
            </a:extLst>
          </p:cNvPr>
          <p:cNvSpPr>
            <a:spLocks noGrp="1"/>
          </p:cNvSpPr>
          <p:nvPr>
            <p:ph idx="1"/>
          </p:nvPr>
        </p:nvSpPr>
        <p:spPr/>
        <p:txBody>
          <a:bodyPr/>
          <a:lstStyle/>
          <a:p>
            <a:r>
              <a:rPr lang="en-US" i="1" dirty="0" err="1"/>
              <a:t>dest</a:t>
            </a:r>
            <a:r>
              <a:rPr lang="en-US" dirty="0"/>
              <a:t> – destination </a:t>
            </a:r>
            <a:r>
              <a:rPr lang="en-US" b="1" dirty="0"/>
              <a:t>must</a:t>
            </a:r>
            <a:r>
              <a:rPr lang="en-US" dirty="0"/>
              <a:t> be a register</a:t>
            </a:r>
          </a:p>
          <a:p>
            <a:endParaRPr lang="en-US" i="1" dirty="0"/>
          </a:p>
          <a:p>
            <a:r>
              <a:rPr lang="en-US" i="1" dirty="0"/>
              <a:t>src1</a:t>
            </a:r>
            <a:r>
              <a:rPr lang="en-US" dirty="0"/>
              <a:t> – the first source </a:t>
            </a:r>
            <a:r>
              <a:rPr lang="en-US" b="1" dirty="0"/>
              <a:t>must</a:t>
            </a:r>
            <a:r>
              <a:rPr lang="en-US" dirty="0"/>
              <a:t> be a register</a:t>
            </a:r>
          </a:p>
          <a:p>
            <a:endParaRPr lang="en-US" i="1" dirty="0"/>
          </a:p>
          <a:p>
            <a:r>
              <a:rPr lang="en-US" i="1" dirty="0"/>
              <a:t>src2</a:t>
            </a:r>
            <a:r>
              <a:rPr lang="en-US" dirty="0"/>
              <a:t> – the second source </a:t>
            </a:r>
            <a:r>
              <a:rPr lang="en-US" b="1" dirty="0"/>
              <a:t>may</a:t>
            </a:r>
            <a:r>
              <a:rPr lang="en-US" dirty="0"/>
              <a:t> be one of:</a:t>
            </a:r>
          </a:p>
          <a:p>
            <a:pPr lvl="1">
              <a:tabLst>
                <a:tab pos="3648075" algn="l"/>
              </a:tabLst>
            </a:pPr>
            <a:r>
              <a:rPr lang="en-US" dirty="0"/>
              <a:t>Immediate value	</a:t>
            </a:r>
            <a:r>
              <a:rPr lang="en-US" dirty="0">
                <a:latin typeface="Lucida Console" panose="020B0609040504020204" pitchFamily="49" charset="0"/>
              </a:rPr>
              <a:t>add x1, x2, 3</a:t>
            </a:r>
            <a:endParaRPr lang="en-US" i="1" dirty="0"/>
          </a:p>
          <a:p>
            <a:pPr lvl="1">
              <a:tabLst>
                <a:tab pos="3648075" algn="l"/>
              </a:tabLst>
            </a:pPr>
            <a:r>
              <a:rPr lang="en-US" dirty="0"/>
              <a:t>Register	</a:t>
            </a:r>
            <a:r>
              <a:rPr lang="en-US" dirty="0">
                <a:latin typeface="Lucida Console" panose="020B0609040504020204" pitchFamily="49" charset="0"/>
              </a:rPr>
              <a:t>add x4, x5, x6</a:t>
            </a:r>
            <a:endParaRPr lang="en-US" dirty="0"/>
          </a:p>
          <a:p>
            <a:pPr lvl="1">
              <a:tabLst>
                <a:tab pos="3648075" algn="l"/>
              </a:tabLst>
            </a:pPr>
            <a:r>
              <a:rPr lang="en-US" dirty="0"/>
              <a:t>Modified register	</a:t>
            </a:r>
            <a:r>
              <a:rPr lang="en-US" dirty="0">
                <a:latin typeface="Lucida Console" panose="020B0609040504020204" pitchFamily="49" charset="0"/>
              </a:rPr>
              <a:t>add x7, x8, x9, </a:t>
            </a:r>
            <a:r>
              <a:rPr lang="en-US" dirty="0" err="1">
                <a:latin typeface="Lucida Console" panose="020B0609040504020204" pitchFamily="49" charset="0"/>
              </a:rPr>
              <a:t>lsl</a:t>
            </a:r>
            <a:r>
              <a:rPr lang="en-US" dirty="0">
                <a:latin typeface="Lucida Console" panose="020B0609040504020204" pitchFamily="49" charset="0"/>
              </a:rPr>
              <a:t> 2</a:t>
            </a:r>
            <a:endParaRPr lang="en-US" i="1" dirty="0"/>
          </a:p>
        </p:txBody>
      </p:sp>
    </p:spTree>
    <p:extLst>
      <p:ext uri="{BB962C8B-B14F-4D97-AF65-F5344CB8AC3E}">
        <p14:creationId xmlns:p14="http://schemas.microsoft.com/office/powerpoint/2010/main" val="402320294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normAutofit/>
          </a:bodyPr>
          <a:lstStyle/>
          <a:p>
            <a:r>
              <a:rPr lang="en-US" dirty="0"/>
              <a:t>ARM Instructions:</a:t>
            </a:r>
            <a:br>
              <a:rPr lang="en-US" dirty="0"/>
            </a:br>
            <a:r>
              <a:rPr lang="en-US" dirty="0"/>
              <a:t>Three Argument Instructions (Bit Shift)</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3975381345"/>
              </p:ext>
            </p:extLst>
          </p:nvPr>
        </p:nvGraphicFramePr>
        <p:xfrm>
          <a:off x="838200" y="1825625"/>
          <a:ext cx="10515597" cy="292608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4745620">
                  <a:extLst>
                    <a:ext uri="{9D8B030D-6E8A-4147-A177-3AD203B41FA5}">
                      <a16:colId xmlns:a16="http://schemas.microsoft.com/office/drawing/2014/main" val="2658077405"/>
                    </a:ext>
                  </a:extLst>
                </a:gridCol>
                <a:gridCol w="335569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Left shift</a:t>
                      </a:r>
                    </a:p>
                  </a:txBody>
                  <a:tcPr anchor="ctr"/>
                </a:tc>
                <a:tc>
                  <a:txBody>
                    <a:bodyPr/>
                    <a:lstStyle/>
                    <a:p>
                      <a:r>
                        <a:rPr lang="en-US" sz="2800" i="0" dirty="0" err="1">
                          <a:latin typeface="Lucida Console" panose="020B0609040504020204" pitchFamily="49" charset="0"/>
                        </a:rPr>
                        <a:t>lsl</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&lt;&lt; </a:t>
                      </a:r>
                      <a:r>
                        <a:rPr lang="en-US" sz="2800" i="1" dirty="0"/>
                        <a:t>src2</a:t>
                      </a:r>
                      <a:r>
                        <a:rPr lang="en-US" sz="2800" i="0" dirty="0"/>
                        <a:t>;</a:t>
                      </a:r>
                      <a:endParaRPr lang="en-US" sz="2800" dirty="0"/>
                    </a:p>
                  </a:txBody>
                  <a:tcPr anchor="ctr"/>
                </a:tc>
                <a:extLst>
                  <a:ext uri="{0D108BD9-81ED-4DB2-BD59-A6C34878D82A}">
                    <a16:rowId xmlns:a16="http://schemas.microsoft.com/office/drawing/2014/main" val="930147997"/>
                  </a:ext>
                </a:extLst>
              </a:tr>
              <a:tr h="370840">
                <a:tc>
                  <a:txBody>
                    <a:bodyPr/>
                    <a:lstStyle/>
                    <a:p>
                      <a:r>
                        <a:rPr lang="en-US" sz="2800" dirty="0"/>
                        <a:t>Arithmetic right shift</a:t>
                      </a:r>
                    </a:p>
                  </a:txBody>
                  <a:tcPr anchor="ctr"/>
                </a:tc>
                <a:tc>
                  <a:txBody>
                    <a:bodyPr/>
                    <a:lstStyle/>
                    <a:p>
                      <a:r>
                        <a:rPr lang="en-US" sz="2800" i="0" dirty="0" err="1">
                          <a:latin typeface="Lucida Console" panose="020B0609040504020204" pitchFamily="49" charset="0"/>
                        </a:rPr>
                        <a:t>asr</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&gt;&gt; </a:t>
                      </a:r>
                      <a:r>
                        <a:rPr lang="en-US" sz="2800" i="1" dirty="0"/>
                        <a:t>src2</a:t>
                      </a:r>
                      <a:endParaRPr lang="en-US" sz="2800" dirty="0"/>
                    </a:p>
                  </a:txBody>
                  <a:tcPr anchor="ctr"/>
                </a:tc>
                <a:extLst>
                  <a:ext uri="{0D108BD9-81ED-4DB2-BD59-A6C34878D82A}">
                    <a16:rowId xmlns:a16="http://schemas.microsoft.com/office/drawing/2014/main" val="1814292356"/>
                  </a:ext>
                </a:extLst>
              </a:tr>
              <a:tr h="370840">
                <a:tc>
                  <a:txBody>
                    <a:bodyPr/>
                    <a:lstStyle/>
                    <a:p>
                      <a:r>
                        <a:rPr lang="en-US" sz="2800" dirty="0"/>
                        <a:t>Logical</a:t>
                      </a:r>
                      <a:br>
                        <a:rPr lang="en-US" sz="2800" dirty="0"/>
                      </a:br>
                      <a:r>
                        <a:rPr lang="en-US" sz="2800" dirty="0"/>
                        <a:t>right shift</a:t>
                      </a:r>
                    </a:p>
                  </a:txBody>
                  <a:tcPr anchor="ctr"/>
                </a:tc>
                <a:tc>
                  <a:txBody>
                    <a:bodyPr/>
                    <a:lstStyle/>
                    <a:p>
                      <a:r>
                        <a:rPr lang="en-US" sz="2800" i="0" dirty="0" err="1">
                          <a:latin typeface="Lucida Console" panose="020B0609040504020204" pitchFamily="49" charset="0"/>
                        </a:rPr>
                        <a:t>lsr</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&gt;&gt; </a:t>
                      </a:r>
                      <a:r>
                        <a:rPr lang="en-US" sz="2800" i="1" dirty="0"/>
                        <a:t>src2</a:t>
                      </a:r>
                      <a:endParaRPr lang="en-US" sz="2800" dirty="0"/>
                    </a:p>
                  </a:txBody>
                  <a:tcPr anchor="ctr"/>
                </a:tc>
                <a:extLst>
                  <a:ext uri="{0D108BD9-81ED-4DB2-BD59-A6C34878D82A}">
                    <a16:rowId xmlns:a16="http://schemas.microsoft.com/office/drawing/2014/main" val="3302675521"/>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1806858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Instructions:</a:t>
            </a:r>
            <a:br>
              <a:rPr lang="en-US" dirty="0"/>
            </a:br>
            <a:r>
              <a:rPr lang="en-US" dirty="0"/>
              <a:t>Two Argument Instructions</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088251949"/>
              </p:ext>
            </p:extLst>
          </p:nvPr>
        </p:nvGraphicFramePr>
        <p:xfrm>
          <a:off x="838200" y="1825625"/>
          <a:ext cx="10515597" cy="2194560"/>
        </p:xfrm>
        <a:graphic>
          <a:graphicData uri="http://schemas.openxmlformats.org/drawingml/2006/table">
            <a:tbl>
              <a:tblPr firstRow="1" bandRow="1">
                <a:tableStyleId>{5C22544A-7EE6-4342-B048-85BDC9FD1C3A}</a:tableStyleId>
              </a:tblPr>
              <a:tblGrid>
                <a:gridCol w="1534610">
                  <a:extLst>
                    <a:ext uri="{9D8B030D-6E8A-4147-A177-3AD203B41FA5}">
                      <a16:colId xmlns:a16="http://schemas.microsoft.com/office/drawing/2014/main" val="2113951941"/>
                    </a:ext>
                  </a:extLst>
                </a:gridCol>
                <a:gridCol w="2754775">
                  <a:extLst>
                    <a:ext uri="{9D8B030D-6E8A-4147-A177-3AD203B41FA5}">
                      <a16:colId xmlns:a16="http://schemas.microsoft.com/office/drawing/2014/main" val="2658077405"/>
                    </a:ext>
                  </a:extLst>
                </a:gridCol>
                <a:gridCol w="2210764">
                  <a:extLst>
                    <a:ext uri="{9D8B030D-6E8A-4147-A177-3AD203B41FA5}">
                      <a16:colId xmlns:a16="http://schemas.microsoft.com/office/drawing/2014/main" val="906469702"/>
                    </a:ext>
                  </a:extLst>
                </a:gridCol>
                <a:gridCol w="4015448">
                  <a:extLst>
                    <a:ext uri="{9D8B030D-6E8A-4147-A177-3AD203B41FA5}">
                      <a16:colId xmlns:a16="http://schemas.microsoft.com/office/drawing/2014/main" val="4283803456"/>
                    </a:ext>
                  </a:extLst>
                </a:gridCol>
              </a:tblGrid>
              <a:tr h="370840">
                <a:tc>
                  <a:txBody>
                    <a:bodyPr/>
                    <a:lstStyle/>
                    <a:p>
                      <a:r>
                        <a:rPr lang="en-US" sz="2400" dirty="0"/>
                        <a:t>Operation</a:t>
                      </a:r>
                    </a:p>
                  </a:txBody>
                  <a:tcPr anchor="b"/>
                </a:tc>
                <a:tc>
                  <a:txBody>
                    <a:bodyPr/>
                    <a:lstStyle/>
                    <a:p>
                      <a:r>
                        <a:rPr lang="en-US" sz="2400" dirty="0"/>
                        <a:t>Instruction</a:t>
                      </a:r>
                    </a:p>
                  </a:txBody>
                  <a:tcPr anchor="b"/>
                </a:tc>
                <a:tc>
                  <a:txBody>
                    <a:bodyPr/>
                    <a:lstStyle/>
                    <a:p>
                      <a:r>
                        <a:rPr lang="en-US" sz="2400" dirty="0"/>
                        <a:t>C </a:t>
                      </a:r>
                      <a:r>
                        <a:rPr lang="en-US" sz="2400" dirty="0" err="1"/>
                        <a:t>Equivuivalent</a:t>
                      </a:r>
                      <a:endParaRPr lang="en-US" sz="2400" dirty="0"/>
                    </a:p>
                  </a:txBody>
                  <a:tcPr anchor="b"/>
                </a:tc>
                <a:tc>
                  <a:txBody>
                    <a:bodyPr/>
                    <a:lstStyle/>
                    <a:p>
                      <a:r>
                        <a:rPr lang="en-US" sz="2400" dirty="0"/>
                        <a:t>Alias of</a:t>
                      </a:r>
                    </a:p>
                  </a:txBody>
                  <a:tcPr anchor="b"/>
                </a:tc>
                <a:extLst>
                  <a:ext uri="{0D108BD9-81ED-4DB2-BD59-A6C34878D82A}">
                    <a16:rowId xmlns:a16="http://schemas.microsoft.com/office/drawing/2014/main" val="3630149450"/>
                  </a:ext>
                </a:extLst>
              </a:tr>
              <a:tr h="370840">
                <a:tc>
                  <a:txBody>
                    <a:bodyPr/>
                    <a:lstStyle/>
                    <a:p>
                      <a:r>
                        <a:rPr lang="en-US" sz="2400" dirty="0"/>
                        <a:t>Move</a:t>
                      </a:r>
                    </a:p>
                  </a:txBody>
                  <a:tcPr/>
                </a:tc>
                <a:tc>
                  <a:txBody>
                    <a:bodyPr/>
                    <a:lstStyle/>
                    <a:p>
                      <a:r>
                        <a:rPr lang="en-US" sz="2400" dirty="0">
                          <a:latin typeface="Lucida Console" panose="020B0609040504020204" pitchFamily="49" charset="0"/>
                        </a:rPr>
                        <a:t>mov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Lucida Console" panose="020B0609040504020204" pitchFamily="49" charset="0"/>
                        </a:rPr>
                        <a:t>add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0" dirty="0">
                          <a:latin typeface="Lucida Console" panose="020B0609040504020204" pitchFamily="49" charset="0"/>
                        </a:rPr>
                        <a:t>XZR,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extLst>
                  <a:ext uri="{0D108BD9-81ED-4DB2-BD59-A6C34878D82A}">
                    <a16:rowId xmlns:a16="http://schemas.microsoft.com/office/drawing/2014/main" val="930147997"/>
                  </a:ext>
                </a:extLst>
              </a:tr>
              <a:tr h="370840">
                <a:tc>
                  <a:txBody>
                    <a:bodyPr/>
                    <a:lstStyle/>
                    <a:p>
                      <a:r>
                        <a:rPr lang="en-US" sz="2400" dirty="0"/>
                        <a:t>Negation</a:t>
                      </a:r>
                    </a:p>
                  </a:txBody>
                  <a:tcPr/>
                </a:tc>
                <a:tc>
                  <a:txBody>
                    <a:bodyPr/>
                    <a:lstStyle/>
                    <a:p>
                      <a:r>
                        <a:rPr lang="en-US" sz="2400" dirty="0">
                          <a:latin typeface="Lucida Console" panose="020B0609040504020204" pitchFamily="49" charset="0"/>
                        </a:rPr>
                        <a:t>neg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Lucida Console" panose="020B0609040504020204" pitchFamily="49" charset="0"/>
                        </a:rPr>
                        <a:t>sub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0" dirty="0">
                          <a:latin typeface="Lucida Console" panose="020B0609040504020204" pitchFamily="49" charset="0"/>
                        </a:rPr>
                        <a:t>XZR,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extLst>
                  <a:ext uri="{0D108BD9-81ED-4DB2-BD59-A6C34878D82A}">
                    <a16:rowId xmlns:a16="http://schemas.microsoft.com/office/drawing/2014/main" val="1814292356"/>
                  </a:ext>
                </a:extLst>
              </a:tr>
              <a:tr h="370840">
                <a:tc>
                  <a:txBody>
                    <a:bodyPr/>
                    <a:lstStyle/>
                    <a:p>
                      <a:r>
                        <a:rPr lang="en-US" sz="2400" dirty="0"/>
                        <a:t>Bitwise NOT</a:t>
                      </a:r>
                    </a:p>
                  </a:txBody>
                  <a:tcPr/>
                </a:tc>
                <a:tc>
                  <a:txBody>
                    <a:bodyPr/>
                    <a:lstStyle/>
                    <a:p>
                      <a:r>
                        <a:rPr lang="en-US" sz="2400" dirty="0" err="1">
                          <a:latin typeface="Lucida Console" panose="020B0609040504020204" pitchFamily="49" charset="0"/>
                        </a:rPr>
                        <a:t>mvn</a:t>
                      </a:r>
                      <a:r>
                        <a:rPr lang="en-US" sz="2400" dirty="0">
                          <a:latin typeface="Lucida Console" panose="020B0609040504020204" pitchFamily="49" charset="0"/>
                        </a:rPr>
                        <a:t>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nchor="ct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err="1">
                          <a:latin typeface="Lucida Console" panose="020B0609040504020204" pitchFamily="49" charset="0"/>
                        </a:rPr>
                        <a:t>orn</a:t>
                      </a:r>
                      <a:r>
                        <a:rPr lang="en-US" sz="2400" dirty="0">
                          <a:latin typeface="Lucida Console" panose="020B0609040504020204" pitchFamily="49" charset="0"/>
                        </a:rPr>
                        <a:t>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1" dirty="0">
                          <a:latin typeface="Lucida Console" panose="020B0609040504020204" pitchFamily="49" charset="0"/>
                        </a:rPr>
                        <a:t>src2</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nchor="ctr"/>
                </a:tc>
                <a:extLst>
                  <a:ext uri="{0D108BD9-81ED-4DB2-BD59-A6C34878D82A}">
                    <a16:rowId xmlns:a16="http://schemas.microsoft.com/office/drawing/2014/main" val="178917877"/>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5136593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does not have…</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sz="half" idx="1"/>
          </p:nvPr>
        </p:nvSpPr>
        <p:spPr/>
        <p:txBody>
          <a:bodyPr>
            <a:normAutofit/>
          </a:bodyPr>
          <a:lstStyle/>
          <a:p>
            <a:r>
              <a:rPr lang="en-US" dirty="0"/>
              <a:t>Load Effective Address instruction</a:t>
            </a:r>
          </a:p>
          <a:p>
            <a:pPr lvl="1"/>
            <a:r>
              <a:rPr lang="en-US" dirty="0"/>
              <a:t>Uses </a:t>
            </a:r>
            <a:r>
              <a:rPr lang="en-US" dirty="0">
                <a:latin typeface="Lucida Console" panose="020B0609040504020204" pitchFamily="49" charset="0"/>
              </a:rPr>
              <a:t>add</a:t>
            </a:r>
            <a:r>
              <a:rPr lang="en-US" dirty="0"/>
              <a:t>, even for pointer calculation</a:t>
            </a:r>
          </a:p>
          <a:p>
            <a:r>
              <a:rPr lang="en-US" dirty="0"/>
              <a:t>Two-argument arithmetic</a:t>
            </a:r>
          </a:p>
          <a:p>
            <a:pPr lvl="1"/>
            <a:r>
              <a:rPr lang="en-US" dirty="0"/>
              <a:t>Uses 3-argument arithmetic, with one of the sources also the destination</a:t>
            </a:r>
          </a:p>
          <a:p>
            <a:r>
              <a:rPr lang="en-US" dirty="0"/>
              <a:t>Increment/decrement</a:t>
            </a:r>
          </a:p>
          <a:p>
            <a:pPr lvl="1"/>
            <a:r>
              <a:rPr lang="en-US" dirty="0"/>
              <a:t>Uses </a:t>
            </a:r>
            <a:r>
              <a:rPr lang="en-US" dirty="0">
                <a:latin typeface="Lucida Console" panose="020B0609040504020204" pitchFamily="49" charset="0"/>
              </a:rPr>
              <a:t>add</a:t>
            </a:r>
            <a:r>
              <a:rPr lang="en-US" dirty="0"/>
              <a:t>/</a:t>
            </a:r>
            <a:r>
              <a:rPr lang="en-US" dirty="0">
                <a:latin typeface="Lucida Console" panose="020B0609040504020204" pitchFamily="49" charset="0"/>
              </a:rPr>
              <a:t>sub</a:t>
            </a:r>
            <a:r>
              <a:rPr lang="en-US" dirty="0"/>
              <a:t>, with </a:t>
            </a:r>
            <a:r>
              <a:rPr lang="en-US" i="1" dirty="0"/>
              <a:t>src2</a:t>
            </a:r>
            <a:r>
              <a:rPr lang="en-US" dirty="0"/>
              <a:t> = 1</a:t>
            </a:r>
          </a:p>
        </p:txBody>
      </p:sp>
      <p:sp>
        <p:nvSpPr>
          <p:cNvPr id="2" name="Content Placeholder 1">
            <a:extLst>
              <a:ext uri="{FF2B5EF4-FFF2-40B4-BE49-F238E27FC236}">
                <a16:creationId xmlns:a16="http://schemas.microsoft.com/office/drawing/2014/main" id="{736C39F0-3A34-9C46-B781-33D362A571C9}"/>
              </a:ext>
            </a:extLst>
          </p:cNvPr>
          <p:cNvSpPr>
            <a:spLocks noGrp="1"/>
          </p:cNvSpPr>
          <p:nvPr>
            <p:ph sz="half" idx="2"/>
          </p:nvPr>
        </p:nvSpPr>
        <p:spPr/>
        <p:txBody>
          <a:bodyPr>
            <a:normAutofit fontScale="92500"/>
          </a:bodyPr>
          <a:lstStyle/>
          <a:p>
            <a:r>
              <a:rPr lang="en-US" dirty="0"/>
              <a:t>Separate instructions/virtual registers for 8/16-bit operations</a:t>
            </a:r>
          </a:p>
          <a:p>
            <a:pPr lvl="1"/>
            <a:r>
              <a:rPr lang="en-US" dirty="0"/>
              <a:t>Uses 32/64-bit instruction, then bitmasks off excess bits if necessary</a:t>
            </a:r>
          </a:p>
          <a:p>
            <a:pPr lvl="1"/>
            <a:r>
              <a:rPr lang="en-US" dirty="0"/>
              <a:t>32-bit instructions/virtual registers exist only for backwards compatibility</a:t>
            </a:r>
          </a:p>
          <a:p>
            <a:r>
              <a:rPr lang="en-US" dirty="0"/>
              <a:t>Access to memory except through load/store</a:t>
            </a:r>
          </a:p>
          <a:p>
            <a:pPr lvl="1"/>
            <a:r>
              <a:rPr lang="en-US" dirty="0"/>
              <a:t>Places value in register using </a:t>
            </a:r>
            <a:r>
              <a:rPr lang="en-US" dirty="0" err="1">
                <a:latin typeface="Lucida Console" panose="020B0609040504020204" pitchFamily="49" charset="0"/>
              </a:rPr>
              <a:t>ldr</a:t>
            </a:r>
            <a:r>
              <a:rPr lang="en-US" dirty="0"/>
              <a:t>, then uses other instructions</a:t>
            </a:r>
          </a:p>
          <a:p>
            <a:pPr lvl="1"/>
            <a:r>
              <a:rPr lang="en-US"/>
              <a:t>Uses </a:t>
            </a:r>
            <a:r>
              <a:rPr lang="en-US" dirty="0">
                <a:latin typeface="Lucida Console" panose="020B0609040504020204" pitchFamily="49" charset="0"/>
              </a:rPr>
              <a:t>str</a:t>
            </a:r>
            <a:r>
              <a:rPr lang="en-US" dirty="0"/>
              <a:t> as necessary</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73061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dissolve">
                                      <p:cBhvr>
                                        <p:cTn id="15" dur="500"/>
                                        <p:tgtEl>
                                          <p:spTgt spid="4">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dissolve">
                                      <p:cBhvr>
                                        <p:cTn id="23" dur="500"/>
                                        <p:tgtEl>
                                          <p:spTgt spid="4">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dissolve">
                                      <p:cBhvr>
                                        <p:cTn id="26" dur="500"/>
                                        <p:tgtEl>
                                          <p:spTgt spid="4">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2">
                                            <p:txEl>
                                              <p:pRg st="0" end="0"/>
                                            </p:txEl>
                                          </p:spTgt>
                                        </p:tgtEl>
                                        <p:attrNameLst>
                                          <p:attrName>style.visibility</p:attrName>
                                        </p:attrNameLst>
                                      </p:cBhvr>
                                      <p:to>
                                        <p:strVal val="visible"/>
                                      </p:to>
                                    </p:set>
                                    <p:animEffect transition="in" filter="dissolve">
                                      <p:cBhvr>
                                        <p:cTn id="31" dur="500"/>
                                        <p:tgtEl>
                                          <p:spTgt spid="2">
                                            <p:txEl>
                                              <p:pRg st="0" end="0"/>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
                                            <p:txEl>
                                              <p:pRg st="1" end="1"/>
                                            </p:txEl>
                                          </p:spTgt>
                                        </p:tgtEl>
                                        <p:attrNameLst>
                                          <p:attrName>style.visibility</p:attrName>
                                        </p:attrNameLst>
                                      </p:cBhvr>
                                      <p:to>
                                        <p:strVal val="visible"/>
                                      </p:to>
                                    </p:set>
                                    <p:animEffect transition="in" filter="dissolve">
                                      <p:cBhvr>
                                        <p:cTn id="34" dur="500"/>
                                        <p:tgtEl>
                                          <p:spTgt spid="2">
                                            <p:txEl>
                                              <p:pRg st="1" end="1"/>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
                                            <p:txEl>
                                              <p:pRg st="2" end="2"/>
                                            </p:txEl>
                                          </p:spTgt>
                                        </p:tgtEl>
                                        <p:attrNameLst>
                                          <p:attrName>style.visibility</p:attrName>
                                        </p:attrNameLst>
                                      </p:cBhvr>
                                      <p:to>
                                        <p:strVal val="visible"/>
                                      </p:to>
                                    </p:set>
                                    <p:animEffect transition="in" filter="dissolve">
                                      <p:cBhvr>
                                        <p:cTn id="37" dur="500"/>
                                        <p:tgtEl>
                                          <p:spTgt spid="2">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2">
                                            <p:txEl>
                                              <p:pRg st="3" end="3"/>
                                            </p:txEl>
                                          </p:spTgt>
                                        </p:tgtEl>
                                        <p:attrNameLst>
                                          <p:attrName>style.visibility</p:attrName>
                                        </p:attrNameLst>
                                      </p:cBhvr>
                                      <p:to>
                                        <p:strVal val="visible"/>
                                      </p:to>
                                    </p:set>
                                    <p:animEffect transition="in" filter="dissolve">
                                      <p:cBhvr>
                                        <p:cTn id="42" dur="500"/>
                                        <p:tgtEl>
                                          <p:spTgt spid="2">
                                            <p:txEl>
                                              <p:pRg st="3" end="3"/>
                                            </p:txEl>
                                          </p:spTgt>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2">
                                            <p:txEl>
                                              <p:pRg st="4" end="4"/>
                                            </p:txEl>
                                          </p:spTgt>
                                        </p:tgtEl>
                                        <p:attrNameLst>
                                          <p:attrName>style.visibility</p:attrName>
                                        </p:attrNameLst>
                                      </p:cBhvr>
                                      <p:to>
                                        <p:strVal val="visible"/>
                                      </p:to>
                                    </p:set>
                                    <p:animEffect transition="in" filter="dissolve">
                                      <p:cBhvr>
                                        <p:cTn id="45" dur="500"/>
                                        <p:tgtEl>
                                          <p:spTgt spid="2">
                                            <p:txEl>
                                              <p:pRg st="4" end="4"/>
                                            </p:txEl>
                                          </p:spTgt>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
                                            <p:txEl>
                                              <p:pRg st="5" end="5"/>
                                            </p:txEl>
                                          </p:spTgt>
                                        </p:tgtEl>
                                        <p:attrNameLst>
                                          <p:attrName>style.visibility</p:attrName>
                                        </p:attrNameLst>
                                      </p:cBhvr>
                                      <p:to>
                                        <p:strVal val="visible"/>
                                      </p:to>
                                    </p:set>
                                    <p:animEffect transition="in" filter="dissolve">
                                      <p:cBhvr>
                                        <p:cTn id="48"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Assembly Language Data Types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a:t>Integer</a:t>
            </a:r>
          </a:p>
          <a:p>
            <a:pPr lvl="1"/>
            <a:r>
              <a:rPr lang="en-US" dirty="0"/>
              <a:t>Data: 1, 2, 4, 8 bytes</a:t>
            </a:r>
          </a:p>
          <a:p>
            <a:pPr lvl="1"/>
            <a:r>
              <a:rPr lang="en-US" dirty="0"/>
              <a:t>Addresses: size depends on architecture (8 byte for x86_64 &amp; A64)</a:t>
            </a:r>
          </a:p>
          <a:p>
            <a:endParaRPr lang="en-US" dirty="0"/>
          </a:p>
          <a:p>
            <a:r>
              <a:rPr lang="en-US" dirty="0"/>
              <a:t>Floating Point</a:t>
            </a:r>
          </a:p>
          <a:p>
            <a:pPr lvl="1"/>
            <a:r>
              <a:rPr lang="en-US" dirty="0"/>
              <a:t>Data: 4, 8, (10), (16) bytes</a:t>
            </a:r>
          </a:p>
          <a:p>
            <a:pPr lvl="1"/>
            <a:endParaRPr lang="en-US" dirty="0"/>
          </a:p>
          <a:p>
            <a:r>
              <a:rPr lang="en-US" dirty="0"/>
              <a:t>No arrays, structs, or other aggregate types</a:t>
            </a:r>
          </a:p>
          <a:p>
            <a:pPr lvl="1"/>
            <a:r>
              <a:rPr lang="en-US" dirty="0"/>
              <a:t>Only exist as contiguous bytes in memory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3352085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515600" cy="4530725"/>
          </a:xfrm>
        </p:spPr>
        <p:txBody>
          <a:bodyPr>
            <a:normAutofit/>
          </a:bodyPr>
          <a:lstStyle/>
          <a:p>
            <a:r>
              <a:rPr lang="en-US" dirty="0">
                <a:solidFill>
                  <a:srgbClr val="FFFF00"/>
                </a:solidFill>
              </a:rPr>
              <a:t>Two broad classes of ISAs</a:t>
            </a:r>
          </a:p>
          <a:p>
            <a:pPr lvl="1"/>
            <a:r>
              <a:rPr lang="en-US" dirty="0">
                <a:solidFill>
                  <a:srgbClr val="FFFF00"/>
                </a:solidFill>
              </a:rPr>
              <a:t>CISC optimized for hand-coding assembly, minimal memory footprint</a:t>
            </a:r>
          </a:p>
          <a:p>
            <a:pPr lvl="1"/>
            <a:r>
              <a:rPr lang="en-US" dirty="0">
                <a:solidFill>
                  <a:srgbClr val="FFFF00"/>
                </a:solidFill>
              </a:rPr>
              <a:t>RISC optimized for simple processor design, fewer accesses to memory</a:t>
            </a:r>
          </a:p>
          <a:p>
            <a:r>
              <a:rPr lang="en-US" dirty="0">
                <a:solidFill>
                  <a:srgbClr val="FFFF00"/>
                </a:solidFill>
              </a:rPr>
              <a:t>Addressing modes specify address in register or address relative to register</a:t>
            </a:r>
          </a:p>
          <a:p>
            <a:pPr lvl="1"/>
            <a:r>
              <a:rPr lang="en-US" i="1" dirty="0">
                <a:solidFill>
                  <a:srgbClr val="FFFF00"/>
                </a:solidFill>
              </a:rPr>
              <a:t>D</a:t>
            </a:r>
            <a:r>
              <a:rPr lang="en-US" dirty="0">
                <a:solidFill>
                  <a:srgbClr val="FFFF00"/>
                </a:solidFill>
              </a:rPr>
              <a:t>(R</a:t>
            </a:r>
            <a:r>
              <a:rPr lang="en-US" i="1" baseline="-25000" dirty="0">
                <a:solidFill>
                  <a:srgbClr val="FFFF00"/>
                </a:solidFill>
              </a:rPr>
              <a:t>b</a:t>
            </a:r>
            <a:r>
              <a:rPr lang="en-US" dirty="0">
                <a:solidFill>
                  <a:srgbClr val="FFFF00"/>
                </a:solidFill>
              </a:rPr>
              <a:t>, R</a:t>
            </a:r>
            <a:r>
              <a:rPr lang="en-US" i="1" baseline="-25000" dirty="0">
                <a:solidFill>
                  <a:srgbClr val="FFFF00"/>
                </a:solidFill>
              </a:rPr>
              <a:t>i</a:t>
            </a:r>
            <a:r>
              <a:rPr lang="en-US" dirty="0">
                <a:solidFill>
                  <a:srgbClr val="FFFF00"/>
                </a:solidFill>
              </a:rPr>
              <a:t>, </a:t>
            </a:r>
            <a:r>
              <a:rPr lang="en-US" i="1" dirty="0">
                <a:solidFill>
                  <a:srgbClr val="FFFF00"/>
                </a:solidFill>
              </a:rPr>
              <a:t>S</a:t>
            </a:r>
            <a:r>
              <a:rPr lang="en-US" dirty="0">
                <a:solidFill>
                  <a:srgbClr val="FFFF00"/>
                </a:solidFill>
              </a:rPr>
              <a:t>)		[</a:t>
            </a:r>
            <a:r>
              <a:rPr lang="en-US" i="1" dirty="0">
                <a:solidFill>
                  <a:srgbClr val="FFFF00"/>
                </a:solidFill>
              </a:rPr>
              <a:t>R</a:t>
            </a:r>
            <a:r>
              <a:rPr lang="en-US" i="1" baseline="-25000" dirty="0">
                <a:solidFill>
                  <a:srgbClr val="FFFF00"/>
                </a:solidFill>
              </a:rPr>
              <a:t>b</a:t>
            </a:r>
            <a:r>
              <a:rPr lang="en-US" dirty="0">
                <a:solidFill>
                  <a:srgbClr val="FFFF00"/>
                </a:solidFill>
              </a:rPr>
              <a:t>, </a:t>
            </a:r>
            <a:r>
              <a:rPr lang="el-GR" i="1" dirty="0">
                <a:solidFill>
                  <a:srgbClr val="FFFF00"/>
                </a:solidFill>
              </a:rPr>
              <a:t>Δ</a:t>
            </a:r>
            <a:r>
              <a:rPr lang="el-GR" dirty="0">
                <a:solidFill>
                  <a:srgbClr val="FFFF00"/>
                </a:solidFill>
              </a:rPr>
              <a:t>]</a:t>
            </a:r>
            <a:endParaRPr lang="en-US" dirty="0">
              <a:solidFill>
                <a:srgbClr val="FFFF00"/>
              </a:solidFill>
            </a:endParaRPr>
          </a:p>
          <a:p>
            <a:r>
              <a:rPr lang="en-US" dirty="0">
                <a:solidFill>
                  <a:srgbClr val="FFFF00"/>
                </a:solidFill>
              </a:rPr>
              <a:t>Instructions use mnemonics (add, mov, </a:t>
            </a:r>
            <a:r>
              <a:rPr lang="en-US" dirty="0" err="1">
                <a:solidFill>
                  <a:srgbClr val="FFFF00"/>
                </a:solidFill>
              </a:rPr>
              <a:t>inc</a:t>
            </a:r>
            <a:r>
              <a:rPr lang="en-US" dirty="0">
                <a:solidFill>
                  <a:srgbClr val="FFFF00"/>
                </a:solidFill>
              </a:rPr>
              <a:t>…)</a:t>
            </a:r>
          </a:p>
          <a:p>
            <a:r>
              <a:rPr lang="en-US" dirty="0">
                <a:solidFill>
                  <a:srgbClr val="FFFF00"/>
                </a:solidFill>
              </a:rPr>
              <a:t>Different ISAs have different formats</a:t>
            </a:r>
          </a:p>
          <a:p>
            <a:pPr lvl="1"/>
            <a:r>
              <a:rPr lang="en-US" dirty="0">
                <a:solidFill>
                  <a:srgbClr val="FFFF00"/>
                </a:solidFill>
              </a:rPr>
              <a:t>Number of arguments, argument order</a:t>
            </a:r>
          </a:p>
          <a:p>
            <a:pPr lvl="1"/>
            <a:r>
              <a:rPr lang="en-US" dirty="0">
                <a:solidFill>
                  <a:srgbClr val="FFFF00"/>
                </a:solidFill>
              </a:rPr>
              <a:t>Semantic differences</a:t>
            </a:r>
          </a:p>
          <a:p>
            <a:pPr lvl="1"/>
            <a:endParaRPr lang="en-US" dirty="0">
              <a:solidFill>
                <a:srgbClr val="FFFF00"/>
              </a:solidFill>
            </a:endParaRP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70</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a:xfrm>
            <a:off x="838200" y="22588"/>
            <a:ext cx="10515600" cy="1325563"/>
          </a:xfrm>
        </p:spPr>
        <p:txBody>
          <a:bodyPr/>
          <a:lstStyle/>
          <a:p>
            <a:r>
              <a:rPr lang="en-US" dirty="0"/>
              <a:t>Assembling &amp; Linking to Machine Code</a:t>
            </a:r>
            <a:br>
              <a:rPr lang="en-US"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868DC7FC-4C93-BC4B-AB6D-F8D442996071}"/>
              </a:ext>
            </a:extLst>
          </p:cNvPr>
          <p:cNvSpPr/>
          <p:nvPr/>
        </p:nvSpPr>
        <p:spPr>
          <a:xfrm>
            <a:off x="-1" y="956709"/>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ounded Rectangle 8">
            <a:extLst>
              <a:ext uri="{FF2B5EF4-FFF2-40B4-BE49-F238E27FC236}">
                <a16:creationId xmlns:a16="http://schemas.microsoft.com/office/drawing/2014/main" id="{16801CD7-90EF-824F-BD2E-7152C764D6EF}"/>
              </a:ext>
            </a:extLst>
          </p:cNvPr>
          <p:cNvSpPr/>
          <p:nvPr/>
        </p:nvSpPr>
        <p:spPr>
          <a:xfrm>
            <a:off x="-1" y="3714292"/>
            <a:ext cx="5606449"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mov     x29, </a:t>
            </a:r>
            <a:r>
              <a:rPr lang="en-US" dirty="0" err="1">
                <a:solidFill>
                  <a:srgbClr val="00FA00"/>
                </a:solidFill>
                <a:latin typeface="Lucida Console" panose="020B0609040504020204" pitchFamily="49" charset="0"/>
              </a:rPr>
              <a:t>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mov     x19, x2</a:t>
            </a:r>
          </a:p>
          <a:p>
            <a:r>
              <a:rPr lang="en-US" dirty="0">
                <a:solidFill>
                  <a:srgbClr val="00FA00"/>
                </a:solidFill>
                <a:latin typeface="Lucida Console" panose="020B0609040504020204" pitchFamily="49" charset="0"/>
              </a:rPr>
              <a:t>        bl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x0, [x19]</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ldr</a:t>
            </a:r>
            <a:r>
              <a:rPr lang="en-US" dirty="0">
                <a:solidFill>
                  <a:srgbClr val="00FA00"/>
                </a:solidFill>
                <a:latin typeface="Lucida Console" panose="020B0609040504020204" pitchFamily="49" charset="0"/>
              </a:rPr>
              <a:t>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ret</a:t>
            </a:r>
          </a:p>
        </p:txBody>
      </p:sp>
      <p:sp>
        <p:nvSpPr>
          <p:cNvPr id="11" name="TextBox 10">
            <a:extLst>
              <a:ext uri="{FF2B5EF4-FFF2-40B4-BE49-F238E27FC236}">
                <a16:creationId xmlns:a16="http://schemas.microsoft.com/office/drawing/2014/main" id="{D30525A1-41E1-1541-B61A-572B7C081A5A}"/>
              </a:ext>
            </a:extLst>
          </p:cNvPr>
          <p:cNvSpPr txBox="1"/>
          <p:nvPr/>
        </p:nvSpPr>
        <p:spPr>
          <a:xfrm>
            <a:off x="615061" y="495044"/>
            <a:ext cx="2995372" cy="461665"/>
          </a:xfrm>
          <a:prstGeom prst="rect">
            <a:avLst/>
          </a:prstGeom>
          <a:noFill/>
        </p:spPr>
        <p:txBody>
          <a:bodyPr wrap="none" rtlCol="0">
            <a:spAutoFit/>
          </a:bodyPr>
          <a:lstStyle/>
          <a:p>
            <a:r>
              <a:rPr lang="en-US" sz="2400" dirty="0"/>
              <a:t>x86_64 assembly code</a:t>
            </a:r>
          </a:p>
        </p:txBody>
      </p:sp>
      <p:sp>
        <p:nvSpPr>
          <p:cNvPr id="12" name="TextBox 11">
            <a:extLst>
              <a:ext uri="{FF2B5EF4-FFF2-40B4-BE49-F238E27FC236}">
                <a16:creationId xmlns:a16="http://schemas.microsoft.com/office/drawing/2014/main" id="{C71BD953-0169-644A-B237-319EC77C3F04}"/>
              </a:ext>
            </a:extLst>
          </p:cNvPr>
          <p:cNvSpPr txBox="1"/>
          <p:nvPr/>
        </p:nvSpPr>
        <p:spPr>
          <a:xfrm>
            <a:off x="615061" y="3301325"/>
            <a:ext cx="2575385" cy="461665"/>
          </a:xfrm>
          <a:prstGeom prst="rect">
            <a:avLst/>
          </a:prstGeom>
          <a:noFill/>
        </p:spPr>
        <p:txBody>
          <a:bodyPr wrap="none" rtlCol="0">
            <a:spAutoFit/>
          </a:bodyPr>
          <a:lstStyle/>
          <a:p>
            <a:r>
              <a:rPr lang="en-US" sz="2400" dirty="0"/>
              <a:t>A64 assembly code</a:t>
            </a:r>
          </a:p>
        </p:txBody>
      </p:sp>
      <p:sp>
        <p:nvSpPr>
          <p:cNvPr id="15" name="Rounded Rectangle 14">
            <a:extLst>
              <a:ext uri="{FF2B5EF4-FFF2-40B4-BE49-F238E27FC236}">
                <a16:creationId xmlns:a16="http://schemas.microsoft.com/office/drawing/2014/main" id="{A487502D-D3D7-E146-9A08-3A4459C3437F}"/>
              </a:ext>
            </a:extLst>
          </p:cNvPr>
          <p:cNvSpPr/>
          <p:nvPr/>
        </p:nvSpPr>
        <p:spPr>
          <a:xfrm>
            <a:off x="5606448" y="956709"/>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tabLst>
                <a:tab pos="1816100" algn="l"/>
              </a:tabLst>
            </a:pPr>
            <a:endParaRPr lang="en-US" dirty="0">
              <a:solidFill>
                <a:srgbClr val="FECC1F"/>
              </a:solidFill>
              <a:latin typeface="Lucida Console" panose="020B0609040504020204" pitchFamily="49" charset="0"/>
            </a:endParaRPr>
          </a:p>
          <a:p>
            <a:pPr>
              <a:tabLst>
                <a:tab pos="1816100" algn="l"/>
              </a:tabLst>
            </a:pPr>
            <a:r>
              <a:rPr lang="en-US" dirty="0">
                <a:solidFill>
                  <a:srgbClr val="FECC1F"/>
                </a:solidFill>
                <a:latin typeface="Lucida Console" panose="020B0609040504020204" pitchFamily="49" charset="0"/>
              </a:rPr>
              <a:t>401107	53</a:t>
            </a:r>
          </a:p>
          <a:p>
            <a:pPr>
              <a:tabLst>
                <a:tab pos="1816100" algn="l"/>
              </a:tabLst>
            </a:pPr>
            <a:r>
              <a:rPr lang="en-US" dirty="0">
                <a:solidFill>
                  <a:srgbClr val="FECC1F"/>
                </a:solidFill>
                <a:latin typeface="Lucida Console" panose="020B0609040504020204" pitchFamily="49" charset="0"/>
              </a:rPr>
              <a:t>401108	48 89 d3</a:t>
            </a:r>
          </a:p>
          <a:p>
            <a:pPr>
              <a:tabLst>
                <a:tab pos="1816100" algn="l"/>
              </a:tabLst>
            </a:pPr>
            <a:r>
              <a:rPr lang="en-US" dirty="0">
                <a:solidFill>
                  <a:srgbClr val="FECC1F"/>
                </a:solidFill>
                <a:latin typeface="Lucida Console" panose="020B0609040504020204" pitchFamily="49" charset="0"/>
              </a:rPr>
              <a:t>40110b	e8 f2 ff ff ff</a:t>
            </a:r>
          </a:p>
          <a:p>
            <a:pPr>
              <a:tabLst>
                <a:tab pos="1816100" algn="l"/>
              </a:tabLst>
            </a:pPr>
            <a:r>
              <a:rPr lang="en-US" dirty="0">
                <a:solidFill>
                  <a:srgbClr val="FECC1F"/>
                </a:solidFill>
                <a:latin typeface="Lucida Console" panose="020B0609040504020204" pitchFamily="49" charset="0"/>
              </a:rPr>
              <a:t>401110	48 89 03</a:t>
            </a:r>
          </a:p>
          <a:p>
            <a:pPr>
              <a:tabLst>
                <a:tab pos="1816100" algn="l"/>
              </a:tabLst>
            </a:pPr>
            <a:r>
              <a:rPr lang="en-US" dirty="0">
                <a:solidFill>
                  <a:srgbClr val="FECC1F"/>
                </a:solidFill>
                <a:latin typeface="Lucida Console" panose="020B0609040504020204" pitchFamily="49" charset="0"/>
              </a:rPr>
              <a:t>401113	5b</a:t>
            </a:r>
          </a:p>
          <a:p>
            <a:pPr>
              <a:tabLst>
                <a:tab pos="1816100" algn="l"/>
              </a:tabLst>
            </a:pPr>
            <a:r>
              <a:rPr lang="en-US" dirty="0">
                <a:solidFill>
                  <a:srgbClr val="FECC1F"/>
                </a:solidFill>
                <a:latin typeface="Lucida Console" panose="020B0609040504020204" pitchFamily="49" charset="0"/>
              </a:rPr>
              <a:t>401114	c3</a:t>
            </a:r>
          </a:p>
        </p:txBody>
      </p:sp>
      <p:sp>
        <p:nvSpPr>
          <p:cNvPr id="17" name="Rounded Rectangle 16">
            <a:extLst>
              <a:ext uri="{FF2B5EF4-FFF2-40B4-BE49-F238E27FC236}">
                <a16:creationId xmlns:a16="http://schemas.microsoft.com/office/drawing/2014/main" id="{E378F180-AE16-8144-9698-33A77BDDD194}"/>
              </a:ext>
            </a:extLst>
          </p:cNvPr>
          <p:cNvSpPr/>
          <p:nvPr/>
        </p:nvSpPr>
        <p:spPr>
          <a:xfrm>
            <a:off x="5606448" y="3714292"/>
            <a:ext cx="5606450"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tabLst>
                <a:tab pos="1770063" algn="l"/>
              </a:tabLst>
            </a:pP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400588	a9 be 7b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50058c	91 00 03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500590	f9 00 0b f3</a:t>
            </a:r>
          </a:p>
          <a:p>
            <a:pPr>
              <a:tabLst>
                <a:tab pos="1770063" algn="l"/>
              </a:tabLst>
            </a:pPr>
            <a:r>
              <a:rPr lang="en-US" dirty="0">
                <a:solidFill>
                  <a:srgbClr val="FECC1F"/>
                </a:solidFill>
                <a:latin typeface="Lucida Console" panose="020B0609040504020204" pitchFamily="49" charset="0"/>
              </a:rPr>
              <a:t>500594	aa 02 03 f3</a:t>
            </a:r>
          </a:p>
          <a:p>
            <a:pPr>
              <a:tabLst>
                <a:tab pos="1770063" algn="l"/>
              </a:tabLst>
            </a:pPr>
            <a:r>
              <a:rPr lang="en-US" dirty="0">
                <a:solidFill>
                  <a:srgbClr val="FECC1F"/>
                </a:solidFill>
                <a:latin typeface="Lucida Console" panose="020B0609040504020204" pitchFamily="49" charset="0"/>
              </a:rPr>
              <a:t>500598	97 ff ff fa</a:t>
            </a:r>
          </a:p>
          <a:p>
            <a:pPr>
              <a:tabLst>
                <a:tab pos="1770063" algn="l"/>
              </a:tabLst>
            </a:pPr>
            <a:r>
              <a:rPr lang="en-US" dirty="0">
                <a:solidFill>
                  <a:srgbClr val="FECC1F"/>
                </a:solidFill>
                <a:latin typeface="Lucida Console" panose="020B0609040504020204" pitchFamily="49" charset="0"/>
              </a:rPr>
              <a:t>50059c	f9 00 02 60</a:t>
            </a:r>
          </a:p>
          <a:p>
            <a:pPr>
              <a:tabLst>
                <a:tab pos="1770063" algn="l"/>
              </a:tabLst>
            </a:pPr>
            <a:r>
              <a:rPr lang="en-US" dirty="0">
                <a:solidFill>
                  <a:srgbClr val="FECC1F"/>
                </a:solidFill>
                <a:latin typeface="Lucida Console" panose="020B0609040504020204" pitchFamily="49" charset="0"/>
              </a:rPr>
              <a:t>5005a0	f9 40 0b f3</a:t>
            </a:r>
          </a:p>
          <a:p>
            <a:pPr>
              <a:tabLst>
                <a:tab pos="1770063" algn="l"/>
              </a:tabLst>
            </a:pPr>
            <a:r>
              <a:rPr lang="en-US" dirty="0">
                <a:solidFill>
                  <a:srgbClr val="FECC1F"/>
                </a:solidFill>
                <a:latin typeface="Lucida Console" panose="020B0609040504020204" pitchFamily="49" charset="0"/>
              </a:rPr>
              <a:t>5005a4	a8 c2 7b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5005a8	d6 5f 03 c0</a:t>
            </a:r>
          </a:p>
        </p:txBody>
      </p:sp>
      <p:sp>
        <p:nvSpPr>
          <p:cNvPr id="18" name="TextBox 17">
            <a:extLst>
              <a:ext uri="{FF2B5EF4-FFF2-40B4-BE49-F238E27FC236}">
                <a16:creationId xmlns:a16="http://schemas.microsoft.com/office/drawing/2014/main" id="{7270E1C5-688A-0946-BD75-6F48F0F6A9DE}"/>
              </a:ext>
            </a:extLst>
          </p:cNvPr>
          <p:cNvSpPr txBox="1"/>
          <p:nvPr/>
        </p:nvSpPr>
        <p:spPr>
          <a:xfrm>
            <a:off x="6096000" y="495044"/>
            <a:ext cx="2907206" cy="461665"/>
          </a:xfrm>
          <a:prstGeom prst="rect">
            <a:avLst/>
          </a:prstGeom>
          <a:noFill/>
        </p:spPr>
        <p:txBody>
          <a:bodyPr wrap="none" rtlCol="0">
            <a:spAutoFit/>
          </a:bodyPr>
          <a:lstStyle/>
          <a:p>
            <a:r>
              <a:rPr lang="en-US" sz="2400" dirty="0"/>
              <a:t>x86_64 machine code</a:t>
            </a:r>
          </a:p>
        </p:txBody>
      </p:sp>
      <p:sp>
        <p:nvSpPr>
          <p:cNvPr id="20" name="TextBox 19">
            <a:extLst>
              <a:ext uri="{FF2B5EF4-FFF2-40B4-BE49-F238E27FC236}">
                <a16:creationId xmlns:a16="http://schemas.microsoft.com/office/drawing/2014/main" id="{D2FCD69B-AA50-704A-91B5-F795831CD3EF}"/>
              </a:ext>
            </a:extLst>
          </p:cNvPr>
          <p:cNvSpPr txBox="1"/>
          <p:nvPr/>
        </p:nvSpPr>
        <p:spPr>
          <a:xfrm>
            <a:off x="6096000" y="3301325"/>
            <a:ext cx="2487219" cy="461665"/>
          </a:xfrm>
          <a:prstGeom prst="rect">
            <a:avLst/>
          </a:prstGeom>
          <a:noFill/>
        </p:spPr>
        <p:txBody>
          <a:bodyPr wrap="none" rtlCol="0">
            <a:spAutoFit/>
          </a:bodyPr>
          <a:lstStyle/>
          <a:p>
            <a:r>
              <a:rPr lang="en-US" sz="2400" dirty="0"/>
              <a:t>A64 machine code</a:t>
            </a:r>
          </a:p>
        </p:txBody>
      </p:sp>
      <p:sp>
        <p:nvSpPr>
          <p:cNvPr id="4" name="Rectangle 3">
            <a:extLst>
              <a:ext uri="{FF2B5EF4-FFF2-40B4-BE49-F238E27FC236}">
                <a16:creationId xmlns:a16="http://schemas.microsoft.com/office/drawing/2014/main" id="{746BEFBA-4C8A-9245-B482-631E2F96BE3F}"/>
              </a:ext>
            </a:extLst>
          </p:cNvPr>
          <p:cNvSpPr/>
          <p:nvPr/>
        </p:nvSpPr>
        <p:spPr>
          <a:xfrm>
            <a:off x="3227531" y="3323142"/>
            <a:ext cx="2555508" cy="369332"/>
          </a:xfrm>
          <a:prstGeom prst="rect">
            <a:avLst/>
          </a:prstGeom>
        </p:spPr>
        <p:txBody>
          <a:bodyPr wrap="none">
            <a:spAutoFit/>
          </a:bodyPr>
          <a:lstStyle/>
          <a:p>
            <a:r>
              <a:rPr lang="en-US" dirty="0">
                <a:solidFill>
                  <a:srgbClr val="FF0000"/>
                </a:solidFill>
                <a:latin typeface="Lucida Console" panose="020B0609040504020204" pitchFamily="49" charset="0"/>
              </a:rPr>
              <a:t>*destination = z;</a:t>
            </a:r>
          </a:p>
        </p:txBody>
      </p:sp>
      <p:cxnSp>
        <p:nvCxnSpPr>
          <p:cNvPr id="21" name="Straight Arrow Connector 20">
            <a:extLst>
              <a:ext uri="{FF2B5EF4-FFF2-40B4-BE49-F238E27FC236}">
                <a16:creationId xmlns:a16="http://schemas.microsoft.com/office/drawing/2014/main" id="{6B8686FD-FCF5-F347-A495-AFBCD8CB00D9}"/>
              </a:ext>
            </a:extLst>
          </p:cNvPr>
          <p:cNvCxnSpPr>
            <a:cxnSpLocks/>
          </p:cNvCxnSpPr>
          <p:nvPr/>
        </p:nvCxnSpPr>
        <p:spPr>
          <a:xfrm flipH="1" flipV="1">
            <a:off x="3820901" y="2470068"/>
            <a:ext cx="217699" cy="935183"/>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E776FB2-3427-474F-A4C4-AC59FCD78B66}"/>
              </a:ext>
            </a:extLst>
          </p:cNvPr>
          <p:cNvCxnSpPr>
            <a:cxnSpLocks/>
          </p:cNvCxnSpPr>
          <p:nvPr/>
        </p:nvCxnSpPr>
        <p:spPr>
          <a:xfrm flipH="1" flipV="1">
            <a:off x="3017402" y="2381045"/>
            <a:ext cx="2448143" cy="1024205"/>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74299C8-C641-9246-9B2E-A837F28479A2}"/>
              </a:ext>
            </a:extLst>
          </p:cNvPr>
          <p:cNvCxnSpPr>
            <a:cxnSpLocks/>
          </p:cNvCxnSpPr>
          <p:nvPr/>
        </p:nvCxnSpPr>
        <p:spPr>
          <a:xfrm flipH="1">
            <a:off x="3415367" y="3632062"/>
            <a:ext cx="614003" cy="1973092"/>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03DA141-7EF4-6948-927E-78E523440673}"/>
              </a:ext>
            </a:extLst>
          </p:cNvPr>
          <p:cNvCxnSpPr>
            <a:cxnSpLocks/>
          </p:cNvCxnSpPr>
          <p:nvPr/>
        </p:nvCxnSpPr>
        <p:spPr>
          <a:xfrm flipH="1">
            <a:off x="2699908" y="3632061"/>
            <a:ext cx="2756407" cy="1989837"/>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2386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wipe(right)">
                                      <p:cBhvr>
                                        <p:cTn id="11" dur="500"/>
                                        <p:tgtEl>
                                          <p:spTgt spid="26"/>
                                        </p:tgtEl>
                                      </p:cBhvr>
                                    </p:animEffect>
                                  </p:childTnLst>
                                </p:cTn>
                              </p:par>
                              <p:par>
                                <p:cTn id="12" presetID="22" presetClass="entr" presetSubtype="2" fill="hold" nodeType="with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wipe(right)">
                                      <p:cBhvr>
                                        <p:cTn id="14" dur="500"/>
                                        <p:tgtEl>
                                          <p:spTgt spid="27"/>
                                        </p:tgtEl>
                                      </p:cBhvr>
                                    </p:animEffect>
                                  </p:childTnLst>
                                </p:cTn>
                              </p:par>
                              <p:par>
                                <p:cTn id="15" presetID="22" presetClass="entr" presetSubtype="2" fill="hold"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right)">
                                      <p:cBhvr>
                                        <p:cTn id="17" dur="500"/>
                                        <p:tgtEl>
                                          <p:spTgt spid="21"/>
                                        </p:tgtEl>
                                      </p:cBhvr>
                                    </p:animEffect>
                                  </p:childTnLst>
                                </p:cTn>
                              </p:par>
                              <p:par>
                                <p:cTn id="18" presetID="22" presetClass="entr" presetSubtype="2" fill="hold" nodeType="with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right)">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dirty="0"/>
              <a:t>Programming at the Hardware/Software Interface</a:t>
            </a:r>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Types of</a:t>
            </a:r>
            <a:br>
              <a:rPr lang="en-US" dirty="0"/>
            </a:br>
            <a:r>
              <a:rPr lang="en-US" dirty="0"/>
              <a:t>Instruction Set Architectures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95672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42904</TotalTime>
  <Words>9261</Words>
  <Application>Microsoft Macintosh PowerPoint</Application>
  <PresentationFormat>Widescreen</PresentationFormat>
  <Paragraphs>1673</Paragraphs>
  <Slides>70</Slides>
  <Notes>55</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70</vt:i4>
      </vt:variant>
    </vt:vector>
  </HeadingPairs>
  <TitlesOfParts>
    <vt:vector size="75" baseType="lpstr">
      <vt:lpstr>Arial</vt:lpstr>
      <vt:lpstr>Calibri</vt:lpstr>
      <vt:lpstr>Calibri Light</vt:lpstr>
      <vt:lpstr>Lucida Console</vt:lpstr>
      <vt:lpstr>Office Theme</vt:lpstr>
      <vt:lpstr>Assembly Language</vt:lpstr>
      <vt:lpstr>PowerPoint Presentation</vt:lpstr>
      <vt:lpstr>From C Code to Machine Code</vt:lpstr>
      <vt:lpstr>From C Code to Executable</vt:lpstr>
      <vt:lpstr>Compiling to Assembly</vt:lpstr>
      <vt:lpstr>Assembly Language's View of Processor</vt:lpstr>
      <vt:lpstr>Assembly Language Data Types</vt:lpstr>
      <vt:lpstr>Assembling &amp; Linking to Machine Code </vt:lpstr>
      <vt:lpstr>Types of Instruction Set Architectures</vt:lpstr>
      <vt:lpstr>Layers of Abstraction</vt:lpstr>
      <vt:lpstr>Two Classes of ISAs</vt:lpstr>
      <vt:lpstr>RISC vs CISC</vt:lpstr>
      <vt:lpstr>RISC vs CISC</vt:lpstr>
      <vt:lpstr>RISC vs CISC</vt:lpstr>
      <vt:lpstr>RISC vs CISC</vt:lpstr>
      <vt:lpstr>Notable CISC, RISC ISAs</vt:lpstr>
      <vt:lpstr>x86 Assembly Language</vt:lpstr>
      <vt:lpstr>CISC Philosophy: Give Programmers What They Need</vt:lpstr>
      <vt:lpstr>x86 Processors</vt:lpstr>
      <vt:lpstr>x86 Registers: 16-bit</vt:lpstr>
      <vt:lpstr>x86 Registers: 32-bit</vt:lpstr>
      <vt:lpstr>x86 Registers: 64-bit</vt:lpstr>
      <vt:lpstr>IA32 vs x86-64</vt:lpstr>
      <vt:lpstr>x86 Operand Types</vt:lpstr>
      <vt:lpstr>x86 Move Instruction</vt:lpstr>
      <vt:lpstr>x86 Operation Suffixes</vt:lpstr>
      <vt:lpstr>x86 Operation Suffixes</vt:lpstr>
      <vt:lpstr>x86 Operation Suffixes</vt:lpstr>
      <vt:lpstr>x86 Operand Combinations</vt:lpstr>
      <vt:lpstr>x86 Addressing Modes</vt:lpstr>
      <vt:lpstr>x86 Addressing Modes</vt:lpstr>
      <vt:lpstr>x86 Addressing Modes</vt:lpstr>
      <vt:lpstr>Review of Operands</vt:lpstr>
      <vt:lpstr>Review of Operands</vt:lpstr>
      <vt:lpstr>Review of Operands</vt:lpstr>
      <vt:lpstr>Review of Addressing Modes</vt:lpstr>
      <vt:lpstr>Review of Addressing Modes</vt:lpstr>
      <vt:lpstr>Review of Addressing Modes</vt:lpstr>
      <vt:lpstr>Review of Addressing Modes</vt:lpstr>
      <vt:lpstr>Review of Addressing Modes</vt:lpstr>
      <vt:lpstr>Let’s step through some code</vt:lpstr>
      <vt:lpstr>Let’s step through some code</vt:lpstr>
      <vt:lpstr>Let’s step through some code</vt:lpstr>
      <vt:lpstr>Let’s practice with addressing modes</vt:lpstr>
      <vt:lpstr>x86 Load Effective Address Instruction</vt:lpstr>
      <vt:lpstr>Let’s step through that</vt:lpstr>
      <vt:lpstr>Let’s step through that</vt:lpstr>
      <vt:lpstr>Load Effective Address     Uses addressing modes but doesn’t access memory</vt:lpstr>
      <vt:lpstr>x86 Instructions: Two Argument Instructions (Arithmetic/Logic)</vt:lpstr>
      <vt:lpstr>x86 Instructions: Two Argument Instructions (Bit Shift)</vt:lpstr>
      <vt:lpstr>x86 Instructions: One Argument Instructions</vt:lpstr>
      <vt:lpstr>Compiler will try not to use idivq</vt:lpstr>
      <vt:lpstr>X86 Arithmetic, Logical, Bit Shift Instructions</vt:lpstr>
      <vt:lpstr>x86 Operand Combinations</vt:lpstr>
      <vt:lpstr>leaq, revisited</vt:lpstr>
      <vt:lpstr>Let’s step through that</vt:lpstr>
      <vt:lpstr>leaq, revisited</vt:lpstr>
      <vt:lpstr>Let’s practice some arithmetic</vt:lpstr>
      <vt:lpstr>ARM Assembly Language</vt:lpstr>
      <vt:lpstr>RISC Philosophy: Simple Can Be Made Fast</vt:lpstr>
      <vt:lpstr>ARM Registers: 32-bit</vt:lpstr>
      <vt:lpstr>ARM Registers: 64-bit</vt:lpstr>
      <vt:lpstr>Load/Store Instructions</vt:lpstr>
      <vt:lpstr>Address Modes for Load/Store</vt:lpstr>
      <vt:lpstr>ARM Instructions: Three Argument Instructions (Arithmetic/Logic)</vt:lpstr>
      <vt:lpstr>ARM Operand Combinations for move, arithmetic, logical instructions</vt:lpstr>
      <vt:lpstr>ARM Instructions: Three Argument Instructions (Bit Shift)</vt:lpstr>
      <vt:lpstr>ARM Instructions: Two Argument Instructions</vt:lpstr>
      <vt:lpstr>ARM does not have…</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468</cp:revision>
  <dcterms:created xsi:type="dcterms:W3CDTF">2018-01-03T19:54:25Z</dcterms:created>
  <dcterms:modified xsi:type="dcterms:W3CDTF">2021-06-03T20:02:20Z</dcterms:modified>
</cp:coreProperties>
</file>

<file path=docProps/thumbnail.jpeg>
</file>